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y="6858000" cx="12192000"/>
  <p:notesSz cx="6858000" cy="9144000"/>
  <p:embeddedFontLst>
    <p:embeddedFont>
      <p:font typeface="Robo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7" roundtripDataSignature="AMtx7mgIgihh5xF8RW4E/VdcOUPTlBPws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Roboto-regular.fntdata"/><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Roboto-italic.fntdata"/><Relationship Id="rId12" Type="http://schemas.openxmlformats.org/officeDocument/2006/relationships/slide" Target="slides/slide8.xml"/><Relationship Id="rId34" Type="http://schemas.openxmlformats.org/officeDocument/2006/relationships/font" Target="fonts/Roboto-bold.fntdata"/><Relationship Id="rId15" Type="http://schemas.openxmlformats.org/officeDocument/2006/relationships/slide" Target="slides/slide11.xml"/><Relationship Id="rId37" Type="http://customschemas.google.com/relationships/presentationmetadata" Target="metadata"/><Relationship Id="rId14" Type="http://schemas.openxmlformats.org/officeDocument/2006/relationships/slide" Target="slides/slide10.xml"/><Relationship Id="rId36" Type="http://schemas.openxmlformats.org/officeDocument/2006/relationships/font" Target="fonts/Roboto-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 name="Google Shape;6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Chapter – 2 Azure management infrastructure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You can create a resource; you’re required to place it into a resource group. While a resource group can contain many resources, a single resource can only be in one resource group at a time.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Some resources may be moved between resource groups, but when you move a resource to a new group, it will no longer be associated with the former group. Additionally, resource groups can't be nested, meaning you can’t put resource group B inside of resource group A.</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When you apply an action to a resource group, that action will apply to all the resources within the resource group.</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 If you delete a resource group, all the resources will be deleted.</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 If you grant or deny access to a resource group, you’ve granted or denied access to all the resources within the resource group.</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133" name="Google Shape;133;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 name="Google Shape;140;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Chapter – 2 Azure suscription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Organizations can have multiple subscriptions for Microsoft's cloud offerings. Figure shows a single organization that has multiple Microsoft 365 subscriptions, a Dynamics 365 subscription, and multiple Azure subscriptions.</a:t>
            </a:r>
            <a:endParaRPr/>
          </a:p>
          <a:p>
            <a:pPr indent="0" lvl="0" marL="0" rtl="0" algn="l">
              <a:lnSpc>
                <a:spcPct val="100000"/>
              </a:lnSpc>
              <a:spcBef>
                <a:spcPts val="0"/>
              </a:spcBef>
              <a:spcAft>
                <a:spcPts val="0"/>
              </a:spcAft>
              <a:buSzPts val="1400"/>
              <a:buNone/>
            </a:pPr>
            <a:r>
              <a:t/>
            </a:r>
            <a:endParaRPr/>
          </a:p>
        </p:txBody>
      </p:sp>
      <p:sp>
        <p:nvSpPr>
          <p:cNvPr id="141" name="Google Shape;141;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 name="Google Shape;14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Chapter – 2 Virtual Machine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155" name="Google Shape;155;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Chapter – 2 Virtual Machine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Cost savings—running multiple virtual environments from one piece of infrastructure means that you can drastically reduce your physical infrastructure footprint. This boosts your bottom line—decreasing the need to maintain nearly as many servers and saving on maintenance costs and electricity.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Agility and speed—Spinning up a VM is relatively easy and quick and is much simpler than provisioning an entire new environment for your developers. Virtualization makes the process of running dev-test scenarios a lot quicker.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Lowered downtime—VMs are so portable and easy to move from one hypervisor to another on a different machine—this means that they are a great solution for backup, in the event the host goes down unexpectedly.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Scalability—VMs allow you to more easily scale your apps by adding more physical or virtual servers to distribute the workload across multiple VMs. As a result you can increase the availability and performance of your apps.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Security benefits— Because virtual machines run in multiple operating systems, using a guest operating system on a VM allows you to run apps of questionable security and protects your host operating system. VMs also allow for better security forensics, and are often used to safely study computer viruses, isolating the viruses to avoid risking their host computer.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163" name="Google Shape;163;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 name="Google Shape;169;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Chapter – 2 Virtual Machine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The different VM sizes indicate the different numbers and speed CPU, different amounts of memory, a maximum number of network adapters or data disks that users can attach to it, and the maximum size of a temporary disk.</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General-purpose - It has balanced CPU-to -memory ratio, It is ideal for testing and development, small to medium databases, and low to medium traffic web servers.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Compute-optimized - It has a high CPU-to-memory ratio. It is suitable for medium traffic web servers, network appliances, batch processes.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Memory-optimized - Is has a high memory-to-CPU ratio. Great for relational database servers, medium to large caches, and in-memory analytics.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Storage optimized - It has high disk throughput and IO that is Ideal for Big Data, SQL, and NoSQL databases.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GPU - It is a specialized virtual machine that is targeted for heavy graphic rendering and video editing. Available with single or multiple GPUs.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High performance compute - It is the fastest and most powerful CPU virtual machine with optional high-throughput network interfaces (RDMA).</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170" name="Google Shape;170;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Chapter – 2 Virtual Machine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b="1" lang="en-US"/>
              <a:t>Vertical scaling </a:t>
            </a:r>
            <a:r>
              <a:rPr lang="en-US"/>
              <a:t>is also called as scale up. Vertical scaling increases the capacity of existing hardware or software by adding compute resources, such as CPU memory-based processing power to a server, to make it faster. In this context, it means that users can scale by changing the VM's size.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b="1" lang="en-US"/>
              <a:t>Horizontal scaling </a:t>
            </a:r>
            <a:r>
              <a:rPr lang="en-US"/>
              <a:t>is also called as scale out. Horizontal scaling is used to increase the number of multiple entities so that they can handle more incoming requests while scaling in the case of peak time, such as Black Friday. In this context, it means that users can scale by increasing or decreasing the number of VMs that reside in the same Availability Set and share their load through internal or external load balancing. To implement horizontal scaling of Azure VMs, Azure virtual machine scale sets (scale sets) would be a great choice.</a:t>
            </a:r>
            <a:endParaRPr/>
          </a:p>
          <a:p>
            <a:pPr indent="0" lvl="0" marL="0" rtl="0" algn="l">
              <a:lnSpc>
                <a:spcPct val="100000"/>
              </a:lnSpc>
              <a:spcBef>
                <a:spcPts val="0"/>
              </a:spcBef>
              <a:spcAft>
                <a:spcPts val="0"/>
              </a:spcAft>
              <a:buSzPts val="1400"/>
              <a:buNone/>
            </a:pPr>
            <a:r>
              <a:t/>
            </a:r>
            <a:endParaRPr/>
          </a:p>
        </p:txBody>
      </p:sp>
      <p:sp>
        <p:nvSpPr>
          <p:cNvPr id="177" name="Google Shape;177;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3" name="Google Shape;18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0" name="Google Shape;190;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5" name="Google Shape;195;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 name="Google Shape;7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Day - 1</a:t>
            </a:r>
            <a:endParaRPr/>
          </a:p>
          <a:p>
            <a:pPr indent="0" lvl="0" marL="0" rtl="0" algn="l">
              <a:lnSpc>
                <a:spcPct val="100000"/>
              </a:lnSpc>
              <a:spcBef>
                <a:spcPts val="0"/>
              </a:spcBef>
              <a:spcAft>
                <a:spcPts val="0"/>
              </a:spcAft>
              <a:buSzPts val="1400"/>
              <a:buNone/>
            </a:pPr>
            <a:r>
              <a:rPr lang="en-US"/>
              <a:t>Duration -120  Mins</a:t>
            </a:r>
            <a:endParaRPr/>
          </a:p>
          <a:p>
            <a:pPr indent="0" lvl="0" marL="0" rtl="0" algn="l">
              <a:lnSpc>
                <a:spcPct val="100000"/>
              </a:lnSpc>
              <a:spcBef>
                <a:spcPts val="0"/>
              </a:spcBef>
              <a:spcAft>
                <a:spcPts val="0"/>
              </a:spcAft>
              <a:buSzPts val="1400"/>
              <a:buNone/>
            </a:pPr>
            <a:r>
              <a:rPr lang="en-US"/>
              <a:t>Mode of delivery : Instructor Lead</a:t>
            </a:r>
            <a:endParaRPr/>
          </a:p>
          <a:p>
            <a:pPr indent="0" lvl="0" marL="0" rtl="0" algn="l">
              <a:lnSpc>
                <a:spcPct val="100000"/>
              </a:lnSpc>
              <a:spcBef>
                <a:spcPts val="0"/>
              </a:spcBef>
              <a:spcAft>
                <a:spcPts val="0"/>
              </a:spcAft>
              <a:buSzPts val="1400"/>
              <a:buNone/>
            </a:pPr>
            <a:r>
              <a:t/>
            </a:r>
            <a:endParaRPr/>
          </a:p>
        </p:txBody>
      </p:sp>
      <p:sp>
        <p:nvSpPr>
          <p:cNvPr id="74" name="Google Shape;74;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3" name="Google Shape;203;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9" name="Google Shape;209;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4" name="Google Shape;21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9" name="Google Shape;21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5" name="Google Shape;225;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2" name="Google Shape;232;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4" name="Google Shape;244;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0" name="Google Shape;250;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 name="Google Shape;7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 name="Google Shape;8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 name="Google Shape;93;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rPr lang="en-US"/>
              <a:t>Chapter -2 Day -2 </a:t>
            </a:r>
            <a:r>
              <a:rPr b="0" i="0" lang="en-US">
                <a:solidFill>
                  <a:srgbClr val="374151"/>
                </a:solidFill>
                <a:latin typeface="Arial"/>
                <a:ea typeface="Arial"/>
                <a:cs typeface="Arial"/>
                <a:sym typeface="Arial"/>
              </a:rPr>
              <a:t>Infrastructure Components: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94" name="Google Shape;94;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 name="Google Shape;10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Chapter – 2 : Azure Regions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Clr>
                <a:schemeClr val="dk1"/>
              </a:buClr>
              <a:buSzPts val="1200"/>
              <a:buFont typeface="Arial"/>
              <a:buNone/>
            </a:pPr>
            <a:r>
              <a:rPr b="1" i="0" lang="en-US" sz="1200">
                <a:latin typeface="Arial"/>
                <a:ea typeface="Arial"/>
                <a:cs typeface="Arial"/>
                <a:sym typeface="Arial"/>
              </a:rPr>
              <a:t>Azure regions </a:t>
            </a:r>
            <a:r>
              <a:rPr b="0" i="0" lang="en-US" sz="1200">
                <a:latin typeface="Arial"/>
                <a:ea typeface="Arial"/>
                <a:cs typeface="Arial"/>
                <a:sym typeface="Arial"/>
              </a:rPr>
              <a:t>consist of multiple data centers located in close proximity to provide high availability and disaster recovery capabilities.</a:t>
            </a:r>
            <a:endParaRPr/>
          </a:p>
          <a:p>
            <a:pPr indent="0" lvl="0" marL="0" rtl="0" algn="l">
              <a:lnSpc>
                <a:spcPct val="100000"/>
              </a:lnSpc>
              <a:spcBef>
                <a:spcPts val="0"/>
              </a:spcBef>
              <a:spcAft>
                <a:spcPts val="0"/>
              </a:spcAft>
              <a:buClr>
                <a:schemeClr val="dk1"/>
              </a:buClr>
              <a:buSzPts val="1200"/>
              <a:buFont typeface="Arial"/>
              <a:buNone/>
            </a:pPr>
            <a:r>
              <a:rPr b="0" i="0" lang="en-US" sz="1200">
                <a:latin typeface="Arial"/>
                <a:ea typeface="Arial"/>
                <a:cs typeface="Arial"/>
                <a:sym typeface="Arial"/>
              </a:rPr>
              <a:t> Each region is independent of other regions, and the data centers within a region are connected through a high-speed network backbone.</a:t>
            </a:r>
            <a:endParaRPr/>
          </a:p>
          <a:p>
            <a:pPr indent="0" lvl="0" marL="0" rtl="0" algn="l">
              <a:lnSpc>
                <a:spcPct val="100000"/>
              </a:lnSpc>
              <a:spcBef>
                <a:spcPts val="0"/>
              </a:spcBef>
              <a:spcAft>
                <a:spcPts val="0"/>
              </a:spcAft>
              <a:buClr>
                <a:schemeClr val="dk1"/>
              </a:buClr>
              <a:buSzPts val="1200"/>
              <a:buFont typeface="Calibri"/>
              <a:buNone/>
            </a:pPr>
            <a:r>
              <a:t/>
            </a:r>
            <a:endParaRPr b="0" i="0" sz="1200">
              <a:latin typeface="Arial"/>
              <a:ea typeface="Arial"/>
              <a:cs typeface="Arial"/>
              <a:sym typeface="Arial"/>
            </a:endParaRPr>
          </a:p>
          <a:p>
            <a:pPr indent="0" lvl="0" marL="0" rtl="0" algn="l">
              <a:lnSpc>
                <a:spcPct val="100000"/>
              </a:lnSpc>
              <a:spcBef>
                <a:spcPts val="0"/>
              </a:spcBef>
              <a:spcAft>
                <a:spcPts val="0"/>
              </a:spcAft>
              <a:buClr>
                <a:srgbClr val="374151"/>
              </a:buClr>
              <a:buSzPts val="1200"/>
              <a:buFont typeface="Arial"/>
              <a:buNone/>
            </a:pPr>
            <a:r>
              <a:rPr b="0" i="0" lang="en-US">
                <a:solidFill>
                  <a:srgbClr val="374151"/>
                </a:solidFill>
                <a:latin typeface="Arial"/>
                <a:ea typeface="Arial"/>
                <a:cs typeface="Arial"/>
                <a:sym typeface="Arial"/>
              </a:rPr>
              <a:t>Each Azure region is independent and is designed to provide high availability, fault tolerance, and disaster recovery capabilities. Azure regions are further classified into Azure geographies, such as Americas, Europe, Asia Pacific, and so on, to group regions based on their geographic proximity.</a:t>
            </a:r>
            <a:endParaRPr/>
          </a:p>
          <a:p>
            <a:pPr indent="0" lvl="0" marL="0" rtl="0" algn="l">
              <a:lnSpc>
                <a:spcPct val="100000"/>
              </a:lnSpc>
              <a:spcBef>
                <a:spcPts val="0"/>
              </a:spcBef>
              <a:spcAft>
                <a:spcPts val="0"/>
              </a:spcAft>
              <a:buClr>
                <a:schemeClr val="dk1"/>
              </a:buClr>
              <a:buSzPts val="1200"/>
              <a:buFont typeface="Calibri"/>
              <a:buNone/>
            </a:pPr>
            <a:r>
              <a:t/>
            </a:r>
            <a:endParaRPr b="0" i="0">
              <a:solidFill>
                <a:srgbClr val="374151"/>
              </a:solidFill>
              <a:latin typeface="Arial"/>
              <a:ea typeface="Arial"/>
              <a:cs typeface="Arial"/>
              <a:sym typeface="Arial"/>
            </a:endParaRPr>
          </a:p>
          <a:p>
            <a:pPr indent="0" lvl="0" marL="0" rtl="0" algn="l">
              <a:lnSpc>
                <a:spcPct val="100000"/>
              </a:lnSpc>
              <a:spcBef>
                <a:spcPts val="0"/>
              </a:spcBef>
              <a:spcAft>
                <a:spcPts val="0"/>
              </a:spcAft>
              <a:buClr>
                <a:srgbClr val="374151"/>
              </a:buClr>
              <a:buSzPts val="1200"/>
              <a:buFont typeface="Arial"/>
              <a:buNone/>
            </a:pPr>
            <a:r>
              <a:rPr b="0" i="0" lang="en-US" sz="1200">
                <a:solidFill>
                  <a:srgbClr val="374151"/>
                </a:solidFill>
                <a:latin typeface="Arial"/>
                <a:ea typeface="Arial"/>
                <a:cs typeface="Arial"/>
                <a:sym typeface="Arial"/>
              </a:rPr>
              <a:t>Currently there are 60+ Azure Regions and 164 A</a:t>
            </a:r>
            <a:r>
              <a:rPr b="0" i="0" lang="en-US">
                <a:solidFill>
                  <a:srgbClr val="111111"/>
                </a:solidFill>
                <a:latin typeface="Roboto"/>
                <a:ea typeface="Roboto"/>
                <a:cs typeface="Roboto"/>
                <a:sym typeface="Roboto"/>
              </a:rPr>
              <a:t>availability zones.</a:t>
            </a:r>
            <a:endParaRPr b="0" i="0" sz="1200">
              <a:solidFill>
                <a:srgbClr val="374151"/>
              </a:solidFill>
              <a:latin typeface="Arial"/>
              <a:ea typeface="Arial"/>
              <a:cs typeface="Arial"/>
              <a:sym typeface="Arial"/>
            </a:endParaRPr>
          </a:p>
          <a:p>
            <a:pPr indent="0" lvl="0" marL="0" rtl="0" algn="l">
              <a:lnSpc>
                <a:spcPct val="100000"/>
              </a:lnSpc>
              <a:spcBef>
                <a:spcPts val="0"/>
              </a:spcBef>
              <a:spcAft>
                <a:spcPts val="0"/>
              </a:spcAft>
              <a:buClr>
                <a:schemeClr val="dk1"/>
              </a:buClr>
              <a:buSzPts val="1200"/>
              <a:buFont typeface="Calibri"/>
              <a:buNone/>
            </a:pPr>
            <a:r>
              <a:t/>
            </a:r>
            <a:endParaRPr b="0" i="0" sz="1200">
              <a:latin typeface="Arial"/>
              <a:ea typeface="Arial"/>
              <a:cs typeface="Arial"/>
              <a:sym typeface="Arial"/>
            </a:endParaRPr>
          </a:p>
          <a:p>
            <a:pPr indent="0" lvl="0" marL="0" rtl="0" algn="l">
              <a:lnSpc>
                <a:spcPct val="100000"/>
              </a:lnSpc>
              <a:spcBef>
                <a:spcPts val="0"/>
              </a:spcBef>
              <a:spcAft>
                <a:spcPts val="0"/>
              </a:spcAft>
              <a:buClr>
                <a:schemeClr val="dk1"/>
              </a:buClr>
              <a:buSzPts val="1200"/>
              <a:buFont typeface="Calibri"/>
              <a:buNone/>
            </a:pPr>
            <a:r>
              <a:t/>
            </a:r>
            <a:endParaRPr sz="1200"/>
          </a:p>
          <a:p>
            <a:pPr indent="0" lvl="0" marL="0" rtl="0" algn="l">
              <a:lnSpc>
                <a:spcPct val="100000"/>
              </a:lnSpc>
              <a:spcBef>
                <a:spcPts val="0"/>
              </a:spcBef>
              <a:spcAft>
                <a:spcPts val="0"/>
              </a:spcAft>
              <a:buSzPts val="1400"/>
              <a:buNone/>
            </a:pPr>
            <a:r>
              <a:t/>
            </a:r>
            <a:endParaRPr/>
          </a:p>
        </p:txBody>
      </p:sp>
      <p:sp>
        <p:nvSpPr>
          <p:cNvPr id="101" name="Google Shape;101;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 name="Google Shape;108;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Chapter – 2 Availability Zone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b="0" i="0" lang="en-US">
                <a:solidFill>
                  <a:srgbClr val="374151"/>
                </a:solidFill>
                <a:latin typeface="Arial"/>
                <a:ea typeface="Arial"/>
                <a:cs typeface="Arial"/>
                <a:sym typeface="Arial"/>
              </a:rPr>
              <a:t>Key features of Azure Availability Zones include:</a:t>
            </a:r>
            <a:endParaRPr/>
          </a:p>
          <a:p>
            <a:pPr indent="0" lvl="0" marL="0" rtl="0" algn="l">
              <a:lnSpc>
                <a:spcPct val="100000"/>
              </a:lnSpc>
              <a:spcBef>
                <a:spcPts val="0"/>
              </a:spcBef>
              <a:spcAft>
                <a:spcPts val="0"/>
              </a:spcAft>
              <a:buSzPts val="1400"/>
              <a:buNone/>
            </a:pPr>
            <a:r>
              <a:t/>
            </a:r>
            <a:endParaRPr b="0" i="0">
              <a:solidFill>
                <a:srgbClr val="374151"/>
              </a:solidFill>
              <a:latin typeface="Arial"/>
              <a:ea typeface="Arial"/>
              <a:cs typeface="Arial"/>
              <a:sym typeface="Arial"/>
            </a:endParaRPr>
          </a:p>
          <a:p>
            <a:pPr indent="0" lvl="0" marL="0" rtl="0" algn="l">
              <a:lnSpc>
                <a:spcPct val="100000"/>
              </a:lnSpc>
              <a:spcBef>
                <a:spcPts val="0"/>
              </a:spcBef>
              <a:spcAft>
                <a:spcPts val="0"/>
              </a:spcAft>
              <a:buSzPts val="1400"/>
              <a:buNone/>
            </a:pPr>
            <a:r>
              <a:rPr b="0" i="0" lang="en-US">
                <a:solidFill>
                  <a:srgbClr val="374151"/>
                </a:solidFill>
                <a:latin typeface="Arial"/>
                <a:ea typeface="Arial"/>
                <a:cs typeface="Arial"/>
                <a:sym typeface="Arial"/>
              </a:rPr>
              <a:t>Fault Isolation: Each Availability Zone is designed to be an isolated failure domain, meaning that if one Availability Zone experiences an issue, the other zones within the region should remain unaffected. </a:t>
            </a:r>
            <a:endParaRPr/>
          </a:p>
          <a:p>
            <a:pPr indent="0" lvl="0" marL="0" rtl="0" algn="l">
              <a:lnSpc>
                <a:spcPct val="100000"/>
              </a:lnSpc>
              <a:spcBef>
                <a:spcPts val="0"/>
              </a:spcBef>
              <a:spcAft>
                <a:spcPts val="0"/>
              </a:spcAft>
              <a:buSzPts val="1400"/>
              <a:buNone/>
            </a:pPr>
            <a:r>
              <a:t/>
            </a:r>
            <a:endParaRPr b="0" i="0">
              <a:solidFill>
                <a:srgbClr val="374151"/>
              </a:solidFill>
              <a:latin typeface="Arial"/>
              <a:ea typeface="Arial"/>
              <a:cs typeface="Arial"/>
              <a:sym typeface="Arial"/>
            </a:endParaRPr>
          </a:p>
          <a:p>
            <a:pPr indent="0" lvl="0" marL="0" rtl="0" algn="l">
              <a:lnSpc>
                <a:spcPct val="100000"/>
              </a:lnSpc>
              <a:spcBef>
                <a:spcPts val="0"/>
              </a:spcBef>
              <a:spcAft>
                <a:spcPts val="0"/>
              </a:spcAft>
              <a:buSzPts val="1400"/>
              <a:buNone/>
            </a:pPr>
            <a:r>
              <a:rPr b="0" i="0" lang="en-US">
                <a:solidFill>
                  <a:srgbClr val="374151"/>
                </a:solidFill>
                <a:latin typeface="Arial"/>
                <a:ea typeface="Arial"/>
                <a:cs typeface="Arial"/>
                <a:sym typeface="Arial"/>
              </a:rPr>
              <a:t>Redundancy: By deploying resources across multiple Availability Zones, customers can achieve redundancy and improve the overall availability of their applications. </a:t>
            </a:r>
            <a:endParaRPr/>
          </a:p>
          <a:p>
            <a:pPr indent="0" lvl="0" marL="0" rtl="0" algn="l">
              <a:lnSpc>
                <a:spcPct val="100000"/>
              </a:lnSpc>
              <a:spcBef>
                <a:spcPts val="0"/>
              </a:spcBef>
              <a:spcAft>
                <a:spcPts val="0"/>
              </a:spcAft>
              <a:buSzPts val="1400"/>
              <a:buNone/>
            </a:pPr>
            <a:r>
              <a:t/>
            </a:r>
            <a:endParaRPr b="0" i="0">
              <a:solidFill>
                <a:srgbClr val="374151"/>
              </a:solidFill>
              <a:latin typeface="Arial"/>
              <a:ea typeface="Arial"/>
              <a:cs typeface="Arial"/>
              <a:sym typeface="Arial"/>
            </a:endParaRPr>
          </a:p>
          <a:p>
            <a:pPr indent="0" lvl="0" marL="0" rtl="0" algn="l">
              <a:lnSpc>
                <a:spcPct val="100000"/>
              </a:lnSpc>
              <a:spcBef>
                <a:spcPts val="0"/>
              </a:spcBef>
              <a:spcAft>
                <a:spcPts val="0"/>
              </a:spcAft>
              <a:buSzPts val="1400"/>
              <a:buNone/>
            </a:pPr>
            <a:r>
              <a:rPr b="0" i="0" lang="en-US">
                <a:solidFill>
                  <a:srgbClr val="374151"/>
                </a:solidFill>
                <a:latin typeface="Arial"/>
                <a:ea typeface="Arial"/>
                <a:cs typeface="Arial"/>
                <a:sym typeface="Arial"/>
              </a:rPr>
              <a:t>High-speed Networking: Azure provides high-speed, low-latency networking between Availability Zones within a region. </a:t>
            </a:r>
            <a:endParaRPr/>
          </a:p>
          <a:p>
            <a:pPr indent="0" lvl="0" marL="0" rtl="0" algn="l">
              <a:lnSpc>
                <a:spcPct val="100000"/>
              </a:lnSpc>
              <a:spcBef>
                <a:spcPts val="0"/>
              </a:spcBef>
              <a:spcAft>
                <a:spcPts val="0"/>
              </a:spcAft>
              <a:buSzPts val="1400"/>
              <a:buNone/>
            </a:pPr>
            <a:r>
              <a:t/>
            </a:r>
            <a:endParaRPr b="0" i="0">
              <a:solidFill>
                <a:srgbClr val="374151"/>
              </a:solidFill>
              <a:latin typeface="Arial"/>
              <a:ea typeface="Arial"/>
              <a:cs typeface="Arial"/>
              <a:sym typeface="Arial"/>
            </a:endParaRPr>
          </a:p>
          <a:p>
            <a:pPr indent="0" lvl="0" marL="0" rtl="0" algn="l">
              <a:lnSpc>
                <a:spcPct val="100000"/>
              </a:lnSpc>
              <a:spcBef>
                <a:spcPts val="0"/>
              </a:spcBef>
              <a:spcAft>
                <a:spcPts val="0"/>
              </a:spcAft>
              <a:buSzPts val="1400"/>
              <a:buNone/>
            </a:pPr>
            <a:r>
              <a:rPr b="0" i="0" lang="en-US">
                <a:solidFill>
                  <a:srgbClr val="374151"/>
                </a:solidFill>
                <a:latin typeface="Arial"/>
                <a:ea typeface="Arial"/>
                <a:cs typeface="Arial"/>
                <a:sym typeface="Arial"/>
              </a:rPr>
              <a:t>SLA Coverage: Azure offers a Service Level Agreement (SLA) for virtual machines and storage that are deployed across Availability Zones. </a:t>
            </a:r>
            <a:endParaRPr/>
          </a:p>
        </p:txBody>
      </p:sp>
      <p:sp>
        <p:nvSpPr>
          <p:cNvPr id="109" name="Google Shape;109;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 name="Google Shape;116;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Chapter – 2 Region pairs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If one of the regions were to experience a disaster or failure, then the services in that region will automatically failover to that region's secondary region in the pair.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117" name="Google Shape;117;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 name="Google Shape;124;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Chapter – 2 Sovereign Regions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Azure sovereign regions include: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US DoD Central, US Gov Virginia, US Gov Iowa and more: These regions are physical and logical network-isolated instances of Azure for U.S. government agencies and partners. These datacenters are operated by screened U.S. personnel and include additional compliance certifications.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China East, China North, and more: These regions are available through a unique partnership between Microsoft and 21Vianet, whereby Microsoft doesn't directly maintain the datacenters.</a:t>
            </a:r>
            <a:endParaRPr/>
          </a:p>
          <a:p>
            <a:pPr indent="0" lvl="0" marL="0" rtl="0" algn="l">
              <a:lnSpc>
                <a:spcPct val="100000"/>
              </a:lnSpc>
              <a:spcBef>
                <a:spcPts val="0"/>
              </a:spcBef>
              <a:spcAft>
                <a:spcPts val="0"/>
              </a:spcAft>
              <a:buSzPts val="1400"/>
              <a:buNone/>
            </a:pPr>
            <a:r>
              <a:t/>
            </a:r>
            <a:endParaRPr/>
          </a:p>
        </p:txBody>
      </p:sp>
      <p:sp>
        <p:nvSpPr>
          <p:cNvPr id="125" name="Google Shape;125;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1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5.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8.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7.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4.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ivelihood slide 3">
  <p:cSld name="Divider Livelihood slide 3">
    <p:spTree>
      <p:nvGrpSpPr>
        <p:cNvPr id="15" name="Shape 15"/>
        <p:cNvGrpSpPr/>
        <p:nvPr/>
      </p:nvGrpSpPr>
      <p:grpSpPr>
        <a:xfrm>
          <a:off x="0" y="0"/>
          <a:ext cx="0" cy="0"/>
          <a:chOff x="0" y="0"/>
          <a:chExt cx="0" cy="0"/>
        </a:xfrm>
      </p:grpSpPr>
      <p:pic>
        <p:nvPicPr>
          <p:cNvPr id="16" name="Google Shape;16;p30"/>
          <p:cNvPicPr preferRelativeResize="0"/>
          <p:nvPr/>
        </p:nvPicPr>
        <p:blipFill rotWithShape="1">
          <a:blip r:embed="rId2">
            <a:alphaModFix/>
          </a:blip>
          <a:srcRect b="0" l="0" r="0" t="0"/>
          <a:stretch/>
        </p:blipFill>
        <p:spPr>
          <a:xfrm>
            <a:off x="4823" y="0"/>
            <a:ext cx="12182356" cy="6858000"/>
          </a:xfrm>
          <a:prstGeom prst="rect">
            <a:avLst/>
          </a:prstGeom>
          <a:noFill/>
          <a:ln>
            <a:noFill/>
          </a:ln>
        </p:spPr>
      </p:pic>
      <p:sp>
        <p:nvSpPr>
          <p:cNvPr id="17" name="Google Shape;17;p30"/>
          <p:cNvSpPr txBox="1"/>
          <p:nvPr>
            <p:ph idx="1" type="body"/>
          </p:nvPr>
        </p:nvSpPr>
        <p:spPr>
          <a:xfrm>
            <a:off x="5532575" y="4916693"/>
            <a:ext cx="862012" cy="644842"/>
          </a:xfrm>
          <a:prstGeom prst="rect">
            <a:avLst/>
          </a:prstGeom>
          <a:noFill/>
          <a:ln>
            <a:noFill/>
          </a:ln>
        </p:spPr>
        <p:txBody>
          <a:bodyPr anchorCtr="0" anchor="t" bIns="45700" lIns="0" spcFirstLastPara="1" rIns="0" wrap="square" tIns="45700">
            <a:noAutofit/>
          </a:bodyPr>
          <a:lstStyle>
            <a:lvl1pPr indent="-457200" lvl="0" marL="457200" algn="ctr">
              <a:lnSpc>
                <a:spcPct val="90000"/>
              </a:lnSpc>
              <a:spcBef>
                <a:spcPts val="1200"/>
              </a:spcBef>
              <a:spcAft>
                <a:spcPts val="0"/>
              </a:spcAft>
              <a:buSzPts val="3600"/>
              <a:buChar char=" "/>
              <a:defRPr b="1" sz="3600">
                <a:solidFill>
                  <a:schemeClr val="dk1"/>
                </a:solidFill>
                <a:latin typeface="Calibri"/>
                <a:ea typeface="Calibri"/>
                <a:cs typeface="Calibri"/>
                <a:sym typeface="Calibri"/>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8" name="Google Shape;18;p30"/>
          <p:cNvSpPr txBox="1"/>
          <p:nvPr>
            <p:ph idx="2" type="body"/>
          </p:nvPr>
        </p:nvSpPr>
        <p:spPr>
          <a:xfrm>
            <a:off x="4431051" y="5977026"/>
            <a:ext cx="3657600" cy="571500"/>
          </a:xfrm>
          <a:prstGeom prst="rect">
            <a:avLst/>
          </a:prstGeom>
          <a:noFill/>
          <a:ln>
            <a:noFill/>
          </a:ln>
        </p:spPr>
        <p:txBody>
          <a:bodyPr anchorCtr="0" anchor="t" bIns="45700" lIns="0" spcFirstLastPara="1" rIns="0" wrap="square" tIns="45700">
            <a:noAutofit/>
          </a:bodyPr>
          <a:lstStyle>
            <a:lvl1pPr indent="-457200" lvl="0" marL="457200" algn="ctr">
              <a:lnSpc>
                <a:spcPct val="90000"/>
              </a:lnSpc>
              <a:spcBef>
                <a:spcPts val="1200"/>
              </a:spcBef>
              <a:spcAft>
                <a:spcPts val="0"/>
              </a:spcAft>
              <a:buSzPts val="3600"/>
              <a:buChar char=" "/>
              <a:defRPr b="1" sz="3600">
                <a:solidFill>
                  <a:schemeClr val="dk1"/>
                </a:solidFill>
              </a:defRPr>
            </a:lvl1pPr>
            <a:lvl2pPr indent="-228600" lvl="1" marL="914400" algn="l">
              <a:lnSpc>
                <a:spcPct val="90000"/>
              </a:lnSpc>
              <a:spcBef>
                <a:spcPts val="200"/>
              </a:spcBef>
              <a:spcAft>
                <a:spcPts val="0"/>
              </a:spcAft>
              <a:buSzPts val="1800"/>
              <a:buNone/>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pic>
        <p:nvPicPr>
          <p:cNvPr id="19" name="Google Shape;19;p30"/>
          <p:cNvPicPr preferRelativeResize="0"/>
          <p:nvPr/>
        </p:nvPicPr>
        <p:blipFill rotWithShape="1">
          <a:blip r:embed="rId3">
            <a:alphaModFix/>
          </a:blip>
          <a:srcRect b="0" l="0" r="0" t="7198"/>
          <a:stretch/>
        </p:blipFill>
        <p:spPr>
          <a:xfrm>
            <a:off x="11346421" y="203295"/>
            <a:ext cx="609599" cy="97640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3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85000"/>
              </a:lnSpc>
              <a:spcBef>
                <a:spcPts val="0"/>
              </a:spcBef>
              <a:spcAft>
                <a:spcPts val="0"/>
              </a:spcAft>
              <a:buClr>
                <a:srgbClr val="3F3F3F"/>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39"/>
          <p:cNvSpPr txBox="1"/>
          <p:nvPr>
            <p:ph idx="1" type="subTitle"/>
          </p:nvPr>
        </p:nvSpPr>
        <p:spPr>
          <a:xfrm>
            <a:off x="1524000" y="3602038"/>
            <a:ext cx="9144000" cy="1655762"/>
          </a:xfrm>
          <a:prstGeom prst="rect">
            <a:avLst/>
          </a:prstGeom>
          <a:noFill/>
          <a:ln>
            <a:noFill/>
          </a:ln>
        </p:spPr>
        <p:txBody>
          <a:bodyPr anchorCtr="0" anchor="t" bIns="45700" lIns="0" spcFirstLastPara="1" rIns="0" wrap="square" tIns="45700">
            <a:normAutofit/>
          </a:bodyPr>
          <a:lstStyle>
            <a:lvl1pPr lvl="0" algn="ctr">
              <a:lnSpc>
                <a:spcPct val="90000"/>
              </a:lnSpc>
              <a:spcBef>
                <a:spcPts val="1200"/>
              </a:spcBef>
              <a:spcAft>
                <a:spcPts val="0"/>
              </a:spcAft>
              <a:buSzPts val="2400"/>
              <a:buNone/>
              <a:defRPr sz="2400"/>
            </a:lvl1pPr>
            <a:lvl2pPr lvl="1" algn="ctr">
              <a:lnSpc>
                <a:spcPct val="90000"/>
              </a:lnSpc>
              <a:spcBef>
                <a:spcPts val="200"/>
              </a:spcBef>
              <a:spcAft>
                <a:spcPts val="0"/>
              </a:spcAft>
              <a:buSzPts val="2000"/>
              <a:buNone/>
              <a:defRPr sz="2000"/>
            </a:lvl2pPr>
            <a:lvl3pPr lvl="2" algn="ctr">
              <a:lnSpc>
                <a:spcPct val="90000"/>
              </a:lnSpc>
              <a:spcBef>
                <a:spcPts val="400"/>
              </a:spcBef>
              <a:spcAft>
                <a:spcPts val="0"/>
              </a:spcAft>
              <a:buSzPts val="1800"/>
              <a:buNone/>
              <a:defRPr sz="1800"/>
            </a:lvl3pPr>
            <a:lvl4pPr lvl="3" algn="ctr">
              <a:lnSpc>
                <a:spcPct val="90000"/>
              </a:lnSpc>
              <a:spcBef>
                <a:spcPts val="400"/>
              </a:spcBef>
              <a:spcAft>
                <a:spcPts val="0"/>
              </a:spcAft>
              <a:buSzPts val="1600"/>
              <a:buNone/>
              <a:defRPr sz="1600"/>
            </a:lvl4pPr>
            <a:lvl5pPr lvl="4" algn="ctr">
              <a:lnSpc>
                <a:spcPct val="90000"/>
              </a:lnSpc>
              <a:spcBef>
                <a:spcPts val="400"/>
              </a:spcBef>
              <a:spcAft>
                <a:spcPts val="0"/>
              </a:spcAft>
              <a:buSzPts val="1600"/>
              <a:buNone/>
              <a:defRPr sz="1600"/>
            </a:lvl5pPr>
            <a:lvl6pPr lvl="5" algn="ctr">
              <a:lnSpc>
                <a:spcPct val="90000"/>
              </a:lnSpc>
              <a:spcBef>
                <a:spcPts val="400"/>
              </a:spcBef>
              <a:spcAft>
                <a:spcPts val="0"/>
              </a:spcAft>
              <a:buSzPts val="1600"/>
              <a:buNone/>
              <a:defRPr sz="1600"/>
            </a:lvl6pPr>
            <a:lvl7pPr lvl="6" algn="ctr">
              <a:lnSpc>
                <a:spcPct val="90000"/>
              </a:lnSpc>
              <a:spcBef>
                <a:spcPts val="400"/>
              </a:spcBef>
              <a:spcAft>
                <a:spcPts val="0"/>
              </a:spcAft>
              <a:buSzPts val="1600"/>
              <a:buNone/>
              <a:defRPr sz="1600"/>
            </a:lvl7pPr>
            <a:lvl8pPr lvl="7" algn="ctr">
              <a:lnSpc>
                <a:spcPct val="90000"/>
              </a:lnSpc>
              <a:spcBef>
                <a:spcPts val="400"/>
              </a:spcBef>
              <a:spcAft>
                <a:spcPts val="0"/>
              </a:spcAft>
              <a:buSzPts val="1600"/>
              <a:buNone/>
              <a:defRPr sz="1600"/>
            </a:lvl8pPr>
            <a:lvl9pPr lvl="8" algn="ctr">
              <a:lnSpc>
                <a:spcPct val="90000"/>
              </a:lnSpc>
              <a:spcBef>
                <a:spcPts val="400"/>
              </a:spcBef>
              <a:spcAft>
                <a:spcPts val="400"/>
              </a:spcAft>
              <a:buSzPts val="1600"/>
              <a:buNone/>
              <a:defRPr sz="1600"/>
            </a:lvl9pPr>
          </a:lstStyle>
          <a:p/>
        </p:txBody>
      </p:sp>
      <p:sp>
        <p:nvSpPr>
          <p:cNvPr id="63" name="Google Shape;63;p39"/>
          <p:cNvSpPr txBox="1"/>
          <p:nvPr>
            <p:ph idx="10" type="dt"/>
          </p:nvPr>
        </p:nvSpPr>
        <p:spPr>
          <a:xfrm>
            <a:off x="566671" y="6478073"/>
            <a:ext cx="2472271" cy="257578"/>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39"/>
          <p:cNvSpPr txBox="1"/>
          <p:nvPr>
            <p:ph idx="11" type="ftr"/>
          </p:nvPr>
        </p:nvSpPr>
        <p:spPr>
          <a:xfrm>
            <a:off x="3686186" y="6478073"/>
            <a:ext cx="4822804" cy="257578"/>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39"/>
          <p:cNvSpPr txBox="1"/>
          <p:nvPr>
            <p:ph idx="12" type="sldNum"/>
          </p:nvPr>
        </p:nvSpPr>
        <p:spPr>
          <a:xfrm>
            <a:off x="10158758" y="6478073"/>
            <a:ext cx="1312025" cy="257578"/>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000000"/>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000000"/>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000000"/>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000000"/>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000000"/>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000000"/>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000000"/>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000000"/>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ntent slide with 1 Graph Option">
  <p:cSld name="2 Content slide with 1 Graph Option">
    <p:spTree>
      <p:nvGrpSpPr>
        <p:cNvPr id="20" name="Shape 20"/>
        <p:cNvGrpSpPr/>
        <p:nvPr/>
      </p:nvGrpSpPr>
      <p:grpSpPr>
        <a:xfrm>
          <a:off x="0" y="0"/>
          <a:ext cx="0" cy="0"/>
          <a:chOff x="0" y="0"/>
          <a:chExt cx="0" cy="0"/>
        </a:xfrm>
      </p:grpSpPr>
      <p:pic>
        <p:nvPicPr>
          <p:cNvPr id="21" name="Google Shape;21;p31"/>
          <p:cNvPicPr preferRelativeResize="0"/>
          <p:nvPr/>
        </p:nvPicPr>
        <p:blipFill rotWithShape="1">
          <a:blip r:embed="rId2">
            <a:alphaModFix/>
          </a:blip>
          <a:srcRect b="0" l="0" r="0" t="0"/>
          <a:stretch/>
        </p:blipFill>
        <p:spPr>
          <a:xfrm>
            <a:off x="4823" y="0"/>
            <a:ext cx="12182356" cy="6858000"/>
          </a:xfrm>
          <a:prstGeom prst="rect">
            <a:avLst/>
          </a:prstGeom>
          <a:noFill/>
          <a:ln>
            <a:noFill/>
          </a:ln>
        </p:spPr>
      </p:pic>
      <p:sp>
        <p:nvSpPr>
          <p:cNvPr id="22" name="Google Shape;22;p31"/>
          <p:cNvSpPr txBox="1"/>
          <p:nvPr>
            <p:ph type="title"/>
          </p:nvPr>
        </p:nvSpPr>
        <p:spPr>
          <a:xfrm>
            <a:off x="566671" y="242325"/>
            <a:ext cx="10045520" cy="637546"/>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1"/>
          <p:cNvSpPr txBox="1"/>
          <p:nvPr>
            <p:ph idx="1" type="body"/>
          </p:nvPr>
        </p:nvSpPr>
        <p:spPr>
          <a:xfrm>
            <a:off x="566737" y="1131888"/>
            <a:ext cx="10045453" cy="5094287"/>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pic>
        <p:nvPicPr>
          <p:cNvPr id="24" name="Google Shape;24;p31"/>
          <p:cNvPicPr preferRelativeResize="0"/>
          <p:nvPr/>
        </p:nvPicPr>
        <p:blipFill rotWithShape="1">
          <a:blip r:embed="rId3">
            <a:alphaModFix/>
          </a:blip>
          <a:srcRect b="0" l="0" r="0" t="7198"/>
          <a:stretch/>
        </p:blipFill>
        <p:spPr>
          <a:xfrm>
            <a:off x="11362745" y="213127"/>
            <a:ext cx="573612" cy="91876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ext Slide ">
  <p:cSld name="Content Text Slide ">
    <p:spTree>
      <p:nvGrpSpPr>
        <p:cNvPr id="25" name="Shape 25"/>
        <p:cNvGrpSpPr/>
        <p:nvPr/>
      </p:nvGrpSpPr>
      <p:grpSpPr>
        <a:xfrm>
          <a:off x="0" y="0"/>
          <a:ext cx="0" cy="0"/>
          <a:chOff x="0" y="0"/>
          <a:chExt cx="0" cy="0"/>
        </a:xfrm>
      </p:grpSpPr>
      <p:pic>
        <p:nvPicPr>
          <p:cNvPr id="26" name="Google Shape;26;p32"/>
          <p:cNvPicPr preferRelativeResize="0"/>
          <p:nvPr/>
        </p:nvPicPr>
        <p:blipFill rotWithShape="1">
          <a:blip r:embed="rId2">
            <a:alphaModFix/>
          </a:blip>
          <a:srcRect b="0" l="0" r="0" t="0"/>
          <a:stretch/>
        </p:blipFill>
        <p:spPr>
          <a:xfrm>
            <a:off x="4823" y="-192504"/>
            <a:ext cx="12182356" cy="6858000"/>
          </a:xfrm>
          <a:prstGeom prst="rect">
            <a:avLst/>
          </a:prstGeom>
          <a:noFill/>
          <a:ln>
            <a:noFill/>
          </a:ln>
        </p:spPr>
      </p:pic>
      <p:sp>
        <p:nvSpPr>
          <p:cNvPr id="27" name="Google Shape;27;p32"/>
          <p:cNvSpPr txBox="1"/>
          <p:nvPr>
            <p:ph type="title"/>
          </p:nvPr>
        </p:nvSpPr>
        <p:spPr>
          <a:xfrm>
            <a:off x="566671" y="242325"/>
            <a:ext cx="10045520" cy="637546"/>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32"/>
          <p:cNvSpPr txBox="1"/>
          <p:nvPr>
            <p:ph idx="1" type="body"/>
          </p:nvPr>
        </p:nvSpPr>
        <p:spPr>
          <a:xfrm>
            <a:off x="566671" y="1060174"/>
            <a:ext cx="10904112" cy="5237595"/>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pic>
        <p:nvPicPr>
          <p:cNvPr id="29" name="Google Shape;29;p32"/>
          <p:cNvPicPr preferRelativeResize="0"/>
          <p:nvPr/>
        </p:nvPicPr>
        <p:blipFill rotWithShape="1">
          <a:blip r:embed="rId3">
            <a:alphaModFix/>
          </a:blip>
          <a:srcRect b="0" l="0" r="0" t="7198"/>
          <a:stretch/>
        </p:blipFill>
        <p:spPr>
          <a:xfrm>
            <a:off x="11391783" y="34297"/>
            <a:ext cx="603570" cy="96674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ntent slide with 2 Graph Option">
  <p:cSld name="2 Content slide with 2 Graph Option">
    <p:spTree>
      <p:nvGrpSpPr>
        <p:cNvPr id="30" name="Shape 30"/>
        <p:cNvGrpSpPr/>
        <p:nvPr/>
      </p:nvGrpSpPr>
      <p:grpSpPr>
        <a:xfrm>
          <a:off x="0" y="0"/>
          <a:ext cx="0" cy="0"/>
          <a:chOff x="0" y="0"/>
          <a:chExt cx="0" cy="0"/>
        </a:xfrm>
      </p:grpSpPr>
      <p:pic>
        <p:nvPicPr>
          <p:cNvPr id="31" name="Google Shape;31;p33"/>
          <p:cNvPicPr preferRelativeResize="0"/>
          <p:nvPr/>
        </p:nvPicPr>
        <p:blipFill rotWithShape="1">
          <a:blip r:embed="rId2">
            <a:alphaModFix/>
          </a:blip>
          <a:srcRect b="0" l="0" r="0" t="0"/>
          <a:stretch/>
        </p:blipFill>
        <p:spPr>
          <a:xfrm>
            <a:off x="4823" y="0"/>
            <a:ext cx="12182356" cy="6858000"/>
          </a:xfrm>
          <a:prstGeom prst="rect">
            <a:avLst/>
          </a:prstGeom>
          <a:noFill/>
          <a:ln>
            <a:noFill/>
          </a:ln>
        </p:spPr>
      </p:pic>
      <p:sp>
        <p:nvSpPr>
          <p:cNvPr id="32" name="Google Shape;32;p33"/>
          <p:cNvSpPr txBox="1"/>
          <p:nvPr>
            <p:ph type="title"/>
          </p:nvPr>
        </p:nvSpPr>
        <p:spPr>
          <a:xfrm>
            <a:off x="566671" y="242325"/>
            <a:ext cx="10045520" cy="637546"/>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33"/>
          <p:cNvSpPr txBox="1"/>
          <p:nvPr>
            <p:ph idx="1" type="body"/>
          </p:nvPr>
        </p:nvSpPr>
        <p:spPr>
          <a:xfrm>
            <a:off x="566738" y="1131888"/>
            <a:ext cx="5224462" cy="5094287"/>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34" name="Google Shape;34;p33"/>
          <p:cNvSpPr txBox="1"/>
          <p:nvPr>
            <p:ph idx="2" type="body"/>
          </p:nvPr>
        </p:nvSpPr>
        <p:spPr>
          <a:xfrm>
            <a:off x="5896759" y="1122196"/>
            <a:ext cx="5224462" cy="5094287"/>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pic>
        <p:nvPicPr>
          <p:cNvPr id="35" name="Google Shape;35;p33"/>
          <p:cNvPicPr preferRelativeResize="0"/>
          <p:nvPr/>
        </p:nvPicPr>
        <p:blipFill rotWithShape="1">
          <a:blip r:embed="rId3">
            <a:alphaModFix/>
          </a:blip>
          <a:srcRect b="0" l="0" r="0" t="7198"/>
          <a:stretch/>
        </p:blipFill>
        <p:spPr>
          <a:xfrm>
            <a:off x="11358966" y="213127"/>
            <a:ext cx="567561" cy="90907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p:cSld name="Thank You Slide">
    <p:spTree>
      <p:nvGrpSpPr>
        <p:cNvPr id="36" name="Shape 36"/>
        <p:cNvGrpSpPr/>
        <p:nvPr/>
      </p:nvGrpSpPr>
      <p:grpSpPr>
        <a:xfrm>
          <a:off x="0" y="0"/>
          <a:ext cx="0" cy="0"/>
          <a:chOff x="0" y="0"/>
          <a:chExt cx="0" cy="0"/>
        </a:xfrm>
      </p:grpSpPr>
      <p:pic>
        <p:nvPicPr>
          <p:cNvPr id="37" name="Google Shape;37;p34"/>
          <p:cNvPicPr preferRelativeResize="0"/>
          <p:nvPr/>
        </p:nvPicPr>
        <p:blipFill rotWithShape="1">
          <a:blip r:embed="rId2">
            <a:alphaModFix/>
          </a:blip>
          <a:srcRect b="0" l="0" r="0" t="0"/>
          <a:stretch/>
        </p:blipFill>
        <p:spPr>
          <a:xfrm>
            <a:off x="8492" y="-1"/>
            <a:ext cx="12183508" cy="6862783"/>
          </a:xfrm>
          <a:prstGeom prst="rect">
            <a:avLst/>
          </a:prstGeom>
          <a:noFill/>
          <a:ln>
            <a:noFill/>
          </a:ln>
        </p:spPr>
      </p:pic>
      <p:sp>
        <p:nvSpPr>
          <p:cNvPr id="38" name="Google Shape;38;p34"/>
          <p:cNvSpPr txBox="1"/>
          <p:nvPr>
            <p:ph idx="1" type="body"/>
          </p:nvPr>
        </p:nvSpPr>
        <p:spPr>
          <a:xfrm>
            <a:off x="3367571" y="1301750"/>
            <a:ext cx="2537930" cy="914400"/>
          </a:xfrm>
          <a:prstGeom prst="rect">
            <a:avLst/>
          </a:prstGeom>
          <a:noFill/>
          <a:ln>
            <a:noFill/>
          </a:ln>
        </p:spPr>
        <p:txBody>
          <a:bodyPr anchorCtr="0" anchor="t" bIns="45700" lIns="0" spcFirstLastPara="1" rIns="0" wrap="square" tIns="45700">
            <a:normAutofit/>
          </a:bodyPr>
          <a:lstStyle>
            <a:lvl1pPr indent="-457200" lvl="0" marL="457200" algn="l">
              <a:lnSpc>
                <a:spcPct val="90000"/>
              </a:lnSpc>
              <a:spcBef>
                <a:spcPts val="1200"/>
              </a:spcBef>
              <a:spcAft>
                <a:spcPts val="0"/>
              </a:spcAft>
              <a:buSzPts val="3600"/>
              <a:buChar char=" "/>
              <a:defRPr b="1" sz="3600"/>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pic>
        <p:nvPicPr>
          <p:cNvPr id="39" name="Google Shape;39;p34"/>
          <p:cNvPicPr preferRelativeResize="0"/>
          <p:nvPr/>
        </p:nvPicPr>
        <p:blipFill rotWithShape="1">
          <a:blip r:embed="rId3">
            <a:alphaModFix/>
          </a:blip>
          <a:srcRect b="0" l="0" r="0" t="7198"/>
          <a:stretch/>
        </p:blipFill>
        <p:spPr>
          <a:xfrm>
            <a:off x="4821491" y="2883041"/>
            <a:ext cx="979541" cy="156894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Slide">
  <p:cSld name="Title Header Slide">
    <p:spTree>
      <p:nvGrpSpPr>
        <p:cNvPr id="40" name="Shape 40"/>
        <p:cNvGrpSpPr/>
        <p:nvPr/>
      </p:nvGrpSpPr>
      <p:grpSpPr>
        <a:xfrm>
          <a:off x="0" y="0"/>
          <a:ext cx="0" cy="0"/>
          <a:chOff x="0" y="0"/>
          <a:chExt cx="0" cy="0"/>
        </a:xfrm>
      </p:grpSpPr>
      <p:pic>
        <p:nvPicPr>
          <p:cNvPr id="41" name="Google Shape;41;p35"/>
          <p:cNvPicPr preferRelativeResize="0"/>
          <p:nvPr/>
        </p:nvPicPr>
        <p:blipFill rotWithShape="1">
          <a:blip r:embed="rId2">
            <a:alphaModFix/>
          </a:blip>
          <a:srcRect b="0" l="0" r="0" t="0"/>
          <a:stretch/>
        </p:blipFill>
        <p:spPr>
          <a:xfrm>
            <a:off x="16983" y="0"/>
            <a:ext cx="12175017" cy="6858000"/>
          </a:xfrm>
          <a:prstGeom prst="rect">
            <a:avLst/>
          </a:prstGeom>
          <a:noFill/>
          <a:ln>
            <a:noFill/>
          </a:ln>
        </p:spPr>
      </p:pic>
      <p:sp>
        <p:nvSpPr>
          <p:cNvPr id="42" name="Google Shape;42;p35"/>
          <p:cNvSpPr txBox="1"/>
          <p:nvPr>
            <p:ph idx="1" type="body"/>
          </p:nvPr>
        </p:nvSpPr>
        <p:spPr>
          <a:xfrm>
            <a:off x="4910241" y="5332174"/>
            <a:ext cx="2371518" cy="459026"/>
          </a:xfrm>
          <a:prstGeom prst="rect">
            <a:avLst/>
          </a:prstGeom>
          <a:noFill/>
          <a:ln>
            <a:noFill/>
          </a:ln>
        </p:spPr>
        <p:txBody>
          <a:bodyPr anchorCtr="0" anchor="t" bIns="45700" lIns="0" spcFirstLastPara="1" rIns="0" wrap="square" tIns="45700">
            <a:normAutofit/>
          </a:bodyPr>
          <a:lstStyle>
            <a:lvl1pPr indent="-457200" lvl="0" marL="457200" algn="l">
              <a:lnSpc>
                <a:spcPct val="90000"/>
              </a:lnSpc>
              <a:spcBef>
                <a:spcPts val="1200"/>
              </a:spcBef>
              <a:spcAft>
                <a:spcPts val="0"/>
              </a:spcAft>
              <a:buSzPts val="3600"/>
              <a:buChar char=" "/>
              <a:defRPr b="1" sz="3600">
                <a:solidFill>
                  <a:schemeClr val="dk1"/>
                </a:solidFill>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3" name="Google Shape;43;p35"/>
          <p:cNvSpPr txBox="1"/>
          <p:nvPr>
            <p:ph idx="2" type="body"/>
          </p:nvPr>
        </p:nvSpPr>
        <p:spPr>
          <a:xfrm>
            <a:off x="5155717" y="5933151"/>
            <a:ext cx="1880565" cy="497582"/>
          </a:xfrm>
          <a:prstGeom prst="rect">
            <a:avLst/>
          </a:prstGeom>
          <a:noFill/>
          <a:ln>
            <a:noFill/>
          </a:ln>
        </p:spPr>
        <p:txBody>
          <a:bodyPr anchorCtr="0" anchor="t" bIns="45700" lIns="0" spcFirstLastPara="1" rIns="0" wrap="square" tIns="45700">
            <a:normAutofit/>
          </a:bodyPr>
          <a:lstStyle>
            <a:lvl1pPr indent="-431800" lvl="0" marL="457200" algn="l">
              <a:lnSpc>
                <a:spcPct val="90000"/>
              </a:lnSpc>
              <a:spcBef>
                <a:spcPts val="1200"/>
              </a:spcBef>
              <a:spcAft>
                <a:spcPts val="0"/>
              </a:spcAft>
              <a:buSzPts val="3200"/>
              <a:buChar char=" "/>
              <a:defRPr b="0" sz="3200">
                <a:solidFill>
                  <a:schemeClr val="dk1"/>
                </a:solidFill>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pic>
        <p:nvPicPr>
          <p:cNvPr id="44" name="Google Shape;44;p35"/>
          <p:cNvPicPr preferRelativeResize="0"/>
          <p:nvPr/>
        </p:nvPicPr>
        <p:blipFill rotWithShape="1">
          <a:blip r:embed="rId3">
            <a:alphaModFix/>
          </a:blip>
          <a:srcRect b="0" l="0" r="0" t="7198"/>
          <a:stretch/>
        </p:blipFill>
        <p:spPr>
          <a:xfrm>
            <a:off x="2094271" y="4619802"/>
            <a:ext cx="701873" cy="112419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and Index Slide">
  <p:cSld name="Contents and Index Slide">
    <p:spTree>
      <p:nvGrpSpPr>
        <p:cNvPr id="45" name="Shape 45"/>
        <p:cNvGrpSpPr/>
        <p:nvPr/>
      </p:nvGrpSpPr>
      <p:grpSpPr>
        <a:xfrm>
          <a:off x="0" y="0"/>
          <a:ext cx="0" cy="0"/>
          <a:chOff x="0" y="0"/>
          <a:chExt cx="0" cy="0"/>
        </a:xfrm>
      </p:grpSpPr>
      <p:pic>
        <p:nvPicPr>
          <p:cNvPr id="46" name="Google Shape;46;p36"/>
          <p:cNvPicPr preferRelativeResize="0"/>
          <p:nvPr/>
        </p:nvPicPr>
        <p:blipFill rotWithShape="1">
          <a:blip r:embed="rId2">
            <a:alphaModFix/>
          </a:blip>
          <a:srcRect b="0" l="0" r="0" t="0"/>
          <a:stretch/>
        </p:blipFill>
        <p:spPr>
          <a:xfrm>
            <a:off x="0" y="0"/>
            <a:ext cx="12175017" cy="6858000"/>
          </a:xfrm>
          <a:prstGeom prst="rect">
            <a:avLst/>
          </a:prstGeom>
          <a:noFill/>
          <a:ln>
            <a:noFill/>
          </a:ln>
        </p:spPr>
      </p:pic>
      <p:sp>
        <p:nvSpPr>
          <p:cNvPr id="47" name="Google Shape;47;p36"/>
          <p:cNvSpPr txBox="1"/>
          <p:nvPr>
            <p:ph idx="1" type="body"/>
          </p:nvPr>
        </p:nvSpPr>
        <p:spPr>
          <a:xfrm>
            <a:off x="203200" y="1154429"/>
            <a:ext cx="3111500" cy="458471"/>
          </a:xfrm>
          <a:prstGeom prst="rect">
            <a:avLst/>
          </a:prstGeom>
          <a:noFill/>
          <a:ln>
            <a:noFill/>
          </a:ln>
        </p:spPr>
        <p:txBody>
          <a:bodyPr anchorCtr="0" anchor="t" bIns="45700" lIns="0" spcFirstLastPara="1" rIns="0" wrap="square" tIns="45700">
            <a:noAutofit/>
          </a:bodyPr>
          <a:lstStyle>
            <a:lvl1pPr indent="-406400" lvl="0" marL="457200" algn="l">
              <a:lnSpc>
                <a:spcPct val="90000"/>
              </a:lnSpc>
              <a:spcBef>
                <a:spcPts val="1200"/>
              </a:spcBef>
              <a:spcAft>
                <a:spcPts val="0"/>
              </a:spcAft>
              <a:buSzPts val="2800"/>
              <a:buChar char=" "/>
              <a:defRPr b="1" sz="2800"/>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8" name="Google Shape;48;p36"/>
          <p:cNvSpPr txBox="1"/>
          <p:nvPr>
            <p:ph idx="2" type="body"/>
          </p:nvPr>
        </p:nvSpPr>
        <p:spPr>
          <a:xfrm>
            <a:off x="3688276" y="1482845"/>
            <a:ext cx="4297430" cy="914400"/>
          </a:xfrm>
          <a:prstGeom prst="rect">
            <a:avLst/>
          </a:prstGeom>
          <a:noFill/>
          <a:ln>
            <a:noFill/>
          </a:ln>
        </p:spPr>
        <p:txBody>
          <a:bodyPr anchorCtr="0" anchor="t" bIns="45700" lIns="0" spcFirstLastPara="1" rIns="0" wrap="square" tIns="45700">
            <a:noAutofit/>
          </a:bodyPr>
          <a:lstStyle>
            <a:lvl1pPr indent="-355600" lvl="0" marL="457200" algn="l">
              <a:lnSpc>
                <a:spcPct val="90000"/>
              </a:lnSpc>
              <a:spcBef>
                <a:spcPts val="1200"/>
              </a:spcBef>
              <a:spcAft>
                <a:spcPts val="0"/>
              </a:spcAft>
              <a:buSzPts val="2000"/>
              <a:buFont typeface="Arial"/>
              <a:buChar char="•"/>
              <a:defRPr b="0" sz="2000">
                <a:solidFill>
                  <a:schemeClr val="dk1"/>
                </a:solidFill>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pic>
        <p:nvPicPr>
          <p:cNvPr id="49" name="Google Shape;49;p36"/>
          <p:cNvPicPr preferRelativeResize="0"/>
          <p:nvPr/>
        </p:nvPicPr>
        <p:blipFill rotWithShape="1">
          <a:blip r:embed="rId3">
            <a:alphaModFix/>
          </a:blip>
          <a:srcRect b="0" l="0" r="0" t="7198"/>
          <a:stretch/>
        </p:blipFill>
        <p:spPr>
          <a:xfrm>
            <a:off x="11035479" y="213126"/>
            <a:ext cx="792726" cy="126971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1">
  <p:cSld name="Divider slide 1">
    <p:spTree>
      <p:nvGrpSpPr>
        <p:cNvPr id="50" name="Shape 50"/>
        <p:cNvGrpSpPr/>
        <p:nvPr/>
      </p:nvGrpSpPr>
      <p:grpSpPr>
        <a:xfrm>
          <a:off x="0" y="0"/>
          <a:ext cx="0" cy="0"/>
          <a:chOff x="0" y="0"/>
          <a:chExt cx="0" cy="0"/>
        </a:xfrm>
      </p:grpSpPr>
      <p:pic>
        <p:nvPicPr>
          <p:cNvPr id="51" name="Google Shape;51;p37"/>
          <p:cNvPicPr preferRelativeResize="0"/>
          <p:nvPr/>
        </p:nvPicPr>
        <p:blipFill rotWithShape="1">
          <a:blip r:embed="rId2">
            <a:alphaModFix/>
          </a:blip>
          <a:srcRect b="0" l="0" r="0" t="0"/>
          <a:stretch/>
        </p:blipFill>
        <p:spPr>
          <a:xfrm>
            <a:off x="6890" y="0"/>
            <a:ext cx="12178220" cy="6858000"/>
          </a:xfrm>
          <a:prstGeom prst="rect">
            <a:avLst/>
          </a:prstGeom>
          <a:noFill/>
          <a:ln>
            <a:noFill/>
          </a:ln>
        </p:spPr>
      </p:pic>
      <p:sp>
        <p:nvSpPr>
          <p:cNvPr id="52" name="Google Shape;52;p37"/>
          <p:cNvSpPr txBox="1"/>
          <p:nvPr>
            <p:ph idx="1" type="body"/>
          </p:nvPr>
        </p:nvSpPr>
        <p:spPr>
          <a:xfrm>
            <a:off x="4192511" y="6051198"/>
            <a:ext cx="3657600" cy="571500"/>
          </a:xfrm>
          <a:prstGeom prst="rect">
            <a:avLst/>
          </a:prstGeom>
          <a:noFill/>
          <a:ln>
            <a:noFill/>
          </a:ln>
        </p:spPr>
        <p:txBody>
          <a:bodyPr anchorCtr="0" anchor="t" bIns="45700" lIns="0" spcFirstLastPara="1" rIns="0" wrap="square" tIns="45700">
            <a:noAutofit/>
          </a:bodyPr>
          <a:lstStyle>
            <a:lvl1pPr indent="-457200" lvl="0" marL="457200" algn="ctr">
              <a:lnSpc>
                <a:spcPct val="90000"/>
              </a:lnSpc>
              <a:spcBef>
                <a:spcPts val="1200"/>
              </a:spcBef>
              <a:spcAft>
                <a:spcPts val="0"/>
              </a:spcAft>
              <a:buSzPts val="3600"/>
              <a:buChar char=" "/>
              <a:defRPr b="1" sz="3600">
                <a:solidFill>
                  <a:schemeClr val="dk1"/>
                </a:solidFill>
              </a:defRPr>
            </a:lvl1pPr>
            <a:lvl2pPr indent="-228600" lvl="1" marL="914400" algn="l">
              <a:lnSpc>
                <a:spcPct val="90000"/>
              </a:lnSpc>
              <a:spcBef>
                <a:spcPts val="200"/>
              </a:spcBef>
              <a:spcAft>
                <a:spcPts val="0"/>
              </a:spcAft>
              <a:buSzPts val="1800"/>
              <a:buNone/>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3" name="Google Shape;53;p37"/>
          <p:cNvSpPr txBox="1"/>
          <p:nvPr>
            <p:ph idx="2" type="body"/>
          </p:nvPr>
        </p:nvSpPr>
        <p:spPr>
          <a:xfrm>
            <a:off x="5757862" y="4943198"/>
            <a:ext cx="862012" cy="644842"/>
          </a:xfrm>
          <a:prstGeom prst="rect">
            <a:avLst/>
          </a:prstGeom>
          <a:noFill/>
          <a:ln>
            <a:noFill/>
          </a:ln>
        </p:spPr>
        <p:txBody>
          <a:bodyPr anchorCtr="0" anchor="t" bIns="45700" lIns="0" spcFirstLastPara="1" rIns="0" wrap="square" tIns="45700">
            <a:noAutofit/>
          </a:bodyPr>
          <a:lstStyle>
            <a:lvl1pPr indent="-457200" lvl="0" marL="457200" algn="ctr">
              <a:lnSpc>
                <a:spcPct val="90000"/>
              </a:lnSpc>
              <a:spcBef>
                <a:spcPts val="1200"/>
              </a:spcBef>
              <a:spcAft>
                <a:spcPts val="0"/>
              </a:spcAft>
              <a:buSzPts val="3600"/>
              <a:buChar char=" "/>
              <a:defRPr b="1" sz="3600">
                <a:solidFill>
                  <a:schemeClr val="dk1"/>
                </a:solidFill>
                <a:latin typeface="Calibri"/>
                <a:ea typeface="Calibri"/>
                <a:cs typeface="Calibri"/>
                <a:sym typeface="Calibri"/>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pic>
        <p:nvPicPr>
          <p:cNvPr id="54" name="Google Shape;54;p37"/>
          <p:cNvPicPr preferRelativeResize="0"/>
          <p:nvPr/>
        </p:nvPicPr>
        <p:blipFill rotWithShape="1">
          <a:blip r:embed="rId3">
            <a:alphaModFix/>
          </a:blip>
          <a:srcRect b="0" l="0" r="0" t="7198"/>
          <a:stretch/>
        </p:blipFill>
        <p:spPr>
          <a:xfrm>
            <a:off x="11320614" y="213127"/>
            <a:ext cx="615746" cy="98624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2">
  <p:cSld name="Divider slide 2">
    <p:spTree>
      <p:nvGrpSpPr>
        <p:cNvPr id="55" name="Shape 55"/>
        <p:cNvGrpSpPr/>
        <p:nvPr/>
      </p:nvGrpSpPr>
      <p:grpSpPr>
        <a:xfrm>
          <a:off x="0" y="0"/>
          <a:ext cx="0" cy="0"/>
          <a:chOff x="0" y="0"/>
          <a:chExt cx="0" cy="0"/>
        </a:xfrm>
      </p:grpSpPr>
      <p:pic>
        <p:nvPicPr>
          <p:cNvPr id="56" name="Google Shape;56;p38"/>
          <p:cNvPicPr preferRelativeResize="0"/>
          <p:nvPr/>
        </p:nvPicPr>
        <p:blipFill rotWithShape="1">
          <a:blip r:embed="rId2">
            <a:alphaModFix/>
          </a:blip>
          <a:srcRect b="0" l="0" r="0" t="0"/>
          <a:stretch/>
        </p:blipFill>
        <p:spPr>
          <a:xfrm>
            <a:off x="5855" y="0"/>
            <a:ext cx="12180289" cy="6858000"/>
          </a:xfrm>
          <a:prstGeom prst="rect">
            <a:avLst/>
          </a:prstGeom>
          <a:noFill/>
          <a:ln>
            <a:noFill/>
          </a:ln>
        </p:spPr>
      </p:pic>
      <p:sp>
        <p:nvSpPr>
          <p:cNvPr id="57" name="Google Shape;57;p38"/>
          <p:cNvSpPr txBox="1"/>
          <p:nvPr>
            <p:ph idx="1" type="body"/>
          </p:nvPr>
        </p:nvSpPr>
        <p:spPr>
          <a:xfrm>
            <a:off x="5718002" y="4939010"/>
            <a:ext cx="862012" cy="644842"/>
          </a:xfrm>
          <a:prstGeom prst="rect">
            <a:avLst/>
          </a:prstGeom>
          <a:noFill/>
          <a:ln>
            <a:noFill/>
          </a:ln>
        </p:spPr>
        <p:txBody>
          <a:bodyPr anchorCtr="0" anchor="t" bIns="45700" lIns="0" spcFirstLastPara="1" rIns="0" wrap="square" tIns="45700">
            <a:noAutofit/>
          </a:bodyPr>
          <a:lstStyle>
            <a:lvl1pPr indent="-457200" lvl="0" marL="457200" algn="ctr">
              <a:lnSpc>
                <a:spcPct val="90000"/>
              </a:lnSpc>
              <a:spcBef>
                <a:spcPts val="1200"/>
              </a:spcBef>
              <a:spcAft>
                <a:spcPts val="0"/>
              </a:spcAft>
              <a:buSzPts val="3600"/>
              <a:buChar char=" "/>
              <a:defRPr b="1" sz="3600">
                <a:solidFill>
                  <a:schemeClr val="dk1"/>
                </a:solidFill>
                <a:latin typeface="Calibri"/>
                <a:ea typeface="Calibri"/>
                <a:cs typeface="Calibri"/>
                <a:sym typeface="Calibri"/>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8" name="Google Shape;58;p38"/>
          <p:cNvSpPr txBox="1"/>
          <p:nvPr>
            <p:ph idx="2" type="body"/>
          </p:nvPr>
        </p:nvSpPr>
        <p:spPr>
          <a:xfrm>
            <a:off x="4306956" y="6024694"/>
            <a:ext cx="3657600" cy="571500"/>
          </a:xfrm>
          <a:prstGeom prst="rect">
            <a:avLst/>
          </a:prstGeom>
          <a:noFill/>
          <a:ln>
            <a:noFill/>
          </a:ln>
        </p:spPr>
        <p:txBody>
          <a:bodyPr anchorCtr="0" anchor="t" bIns="45700" lIns="0" spcFirstLastPara="1" rIns="0" wrap="square" tIns="45700">
            <a:noAutofit/>
          </a:bodyPr>
          <a:lstStyle>
            <a:lvl1pPr indent="-457200" lvl="0" marL="457200" algn="ctr">
              <a:lnSpc>
                <a:spcPct val="90000"/>
              </a:lnSpc>
              <a:spcBef>
                <a:spcPts val="1200"/>
              </a:spcBef>
              <a:spcAft>
                <a:spcPts val="0"/>
              </a:spcAft>
              <a:buSzPts val="3600"/>
              <a:buChar char=" "/>
              <a:defRPr b="1" sz="3600">
                <a:solidFill>
                  <a:schemeClr val="dk1"/>
                </a:solidFill>
              </a:defRPr>
            </a:lvl1pPr>
            <a:lvl2pPr indent="-228600" lvl="1" marL="914400" algn="l">
              <a:lnSpc>
                <a:spcPct val="90000"/>
              </a:lnSpc>
              <a:spcBef>
                <a:spcPts val="200"/>
              </a:spcBef>
              <a:spcAft>
                <a:spcPts val="0"/>
              </a:spcAft>
              <a:buSzPts val="1800"/>
              <a:buNone/>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pic>
        <p:nvPicPr>
          <p:cNvPr id="59" name="Google Shape;59;p38"/>
          <p:cNvPicPr preferRelativeResize="0"/>
          <p:nvPr/>
        </p:nvPicPr>
        <p:blipFill rotWithShape="1">
          <a:blip r:embed="rId3">
            <a:alphaModFix/>
          </a:blip>
          <a:srcRect b="0" l="0" r="0" t="7198"/>
          <a:stretch/>
        </p:blipFill>
        <p:spPr>
          <a:xfrm>
            <a:off x="11352453" y="213126"/>
            <a:ext cx="603570" cy="96674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9"/>
          <p:cNvSpPr txBox="1"/>
          <p:nvPr>
            <p:ph type="title"/>
          </p:nvPr>
        </p:nvSpPr>
        <p:spPr>
          <a:xfrm>
            <a:off x="566671" y="222211"/>
            <a:ext cx="10045520" cy="705441"/>
          </a:xfrm>
          <a:prstGeom prst="rect">
            <a:avLst/>
          </a:prstGeom>
          <a:noFill/>
          <a:ln>
            <a:noFill/>
          </a:ln>
        </p:spPr>
        <p:txBody>
          <a:bodyPr anchorCtr="0" anchor="b" bIns="45700" lIns="91425" spcFirstLastPara="1" rIns="91425" wrap="square" tIns="45700">
            <a:normAutofit/>
          </a:bodyPr>
          <a:lstStyle>
            <a:lvl1pPr lvl="0" marR="0" rtl="0" algn="l">
              <a:lnSpc>
                <a:spcPct val="85000"/>
              </a:lnSpc>
              <a:spcBef>
                <a:spcPts val="0"/>
              </a:spcBef>
              <a:spcAft>
                <a:spcPts val="0"/>
              </a:spcAft>
              <a:buClr>
                <a:srgbClr val="3F3F3F"/>
              </a:buClr>
              <a:buSzPts val="3200"/>
              <a:buFont typeface="Calibri"/>
              <a:buNone/>
              <a:defRPr b="1" i="0" sz="3200" u="none" cap="none" strike="noStrike">
                <a:solidFill>
                  <a:srgbClr val="3F3F3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9"/>
          <p:cNvSpPr txBox="1"/>
          <p:nvPr>
            <p:ph idx="1" type="body"/>
          </p:nvPr>
        </p:nvSpPr>
        <p:spPr>
          <a:xfrm>
            <a:off x="566671" y="1060174"/>
            <a:ext cx="10904112" cy="5237595"/>
          </a:xfrm>
          <a:prstGeom prst="rect">
            <a:avLst/>
          </a:prstGeom>
          <a:noFill/>
          <a:ln>
            <a:noFill/>
          </a:ln>
        </p:spPr>
        <p:txBody>
          <a:bodyPr anchorCtr="0" anchor="t" bIns="45700" lIns="0" spcFirstLastPara="1" rIns="0" wrap="square" tIns="45700">
            <a:normAutofit/>
          </a:bodyPr>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3F3F3F"/>
                </a:solidFill>
                <a:latin typeface="Calibri"/>
                <a:ea typeface="Calibri"/>
                <a:cs typeface="Calibri"/>
                <a:sym typeface="Calibri"/>
              </a:defRPr>
            </a:lvl1pPr>
            <a:lvl2pPr indent="-342900" lvl="1" marL="914400" marR="0" rtl="0" algn="l">
              <a:lnSpc>
                <a:spcPct val="90000"/>
              </a:lnSpc>
              <a:spcBef>
                <a:spcPts val="200"/>
              </a:spcBef>
              <a:spcAft>
                <a:spcPts val="0"/>
              </a:spcAft>
              <a:buClr>
                <a:schemeClr val="accent1"/>
              </a:buClr>
              <a:buSzPts val="1800"/>
              <a:buFont typeface="Calibri"/>
              <a:buChar char="◦"/>
              <a:defRPr b="0" i="0" sz="1800" u="none" cap="none" strike="noStrike">
                <a:solidFill>
                  <a:srgbClr val="3F3F3F"/>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12" name="Google Shape;12;p29"/>
          <p:cNvSpPr txBox="1"/>
          <p:nvPr>
            <p:ph idx="10" type="dt"/>
          </p:nvPr>
        </p:nvSpPr>
        <p:spPr>
          <a:xfrm>
            <a:off x="566671" y="6478073"/>
            <a:ext cx="2472271" cy="257578"/>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29"/>
          <p:cNvSpPr txBox="1"/>
          <p:nvPr>
            <p:ph idx="11" type="ftr"/>
          </p:nvPr>
        </p:nvSpPr>
        <p:spPr>
          <a:xfrm>
            <a:off x="3686186" y="6478073"/>
            <a:ext cx="4822804" cy="257578"/>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29"/>
          <p:cNvSpPr txBox="1"/>
          <p:nvPr>
            <p:ph idx="12" type="sldNum"/>
          </p:nvPr>
        </p:nvSpPr>
        <p:spPr>
          <a:xfrm>
            <a:off x="10158758" y="6478073"/>
            <a:ext cx="1312025" cy="257578"/>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50"/>
              <a:buFont typeface="Arial"/>
              <a:buNone/>
              <a:defRPr b="0" i="0" sz="105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050"/>
              <a:buFont typeface="Arial"/>
              <a:buNone/>
              <a:defRPr b="0" i="0" sz="105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050"/>
              <a:buFont typeface="Arial"/>
              <a:buNone/>
              <a:defRPr b="0" i="0" sz="105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050"/>
              <a:buFont typeface="Arial"/>
              <a:buNone/>
              <a:defRPr b="0" i="0" sz="105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050"/>
              <a:buFont typeface="Arial"/>
              <a:buNone/>
              <a:defRPr b="0" i="0" sz="105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050"/>
              <a:buFont typeface="Arial"/>
              <a:buNone/>
              <a:defRPr b="0" i="0" sz="105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050"/>
              <a:buFont typeface="Arial"/>
              <a:buNone/>
              <a:defRPr b="0" i="0" sz="105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050"/>
              <a:buFont typeface="Arial"/>
              <a:buNone/>
              <a:defRPr b="0" i="0" sz="105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050"/>
              <a:buFont typeface="Arial"/>
              <a:buNone/>
              <a:defRPr b="0" i="0" sz="105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learn.microsoft.com/en-us/azure/architecture/guide/technology-choices/compute-decision-tree" TargetMode="Externa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portal.azure.com/"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portal.azure.com/" TargetMode="Externa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4.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
          <p:cNvSpPr txBox="1"/>
          <p:nvPr>
            <p:ph idx="2" type="body"/>
          </p:nvPr>
        </p:nvSpPr>
        <p:spPr>
          <a:xfrm>
            <a:off x="4431051" y="5977026"/>
            <a:ext cx="3657600" cy="571500"/>
          </a:xfrm>
          <a:prstGeom prst="rect">
            <a:avLst/>
          </a:prstGeom>
          <a:noFill/>
          <a:ln>
            <a:noFill/>
          </a:ln>
        </p:spPr>
        <p:txBody>
          <a:bodyPr anchorCtr="0" anchor="t" bIns="45700" lIns="0" spcFirstLastPara="1" rIns="0" wrap="square" tIns="45700">
            <a:noAutofit/>
          </a:bodyPr>
          <a:lstStyle/>
          <a:p>
            <a:pPr indent="-91440" lvl="0" marL="91440" rtl="0" algn="ctr">
              <a:lnSpc>
                <a:spcPct val="90000"/>
              </a:lnSpc>
              <a:spcBef>
                <a:spcPts val="0"/>
              </a:spcBef>
              <a:spcAft>
                <a:spcPts val="0"/>
              </a:spcAft>
              <a:buSzPts val="3600"/>
              <a:buChar char=" "/>
            </a:pPr>
            <a:r>
              <a:rPr lang="en-US"/>
              <a:t>MS Azure – Day 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4" name="Shape 134"/>
        <p:cNvGrpSpPr/>
        <p:nvPr/>
      </p:nvGrpSpPr>
      <p:grpSpPr>
        <a:xfrm>
          <a:off x="0" y="0"/>
          <a:ext cx="0" cy="0"/>
          <a:chOff x="0" y="0"/>
          <a:chExt cx="0" cy="0"/>
        </a:xfrm>
      </p:grpSpPr>
      <p:sp>
        <p:nvSpPr>
          <p:cNvPr id="135" name="Google Shape;135;p10"/>
          <p:cNvSpPr txBox="1"/>
          <p:nvPr>
            <p:ph type="title"/>
          </p:nvPr>
        </p:nvSpPr>
        <p:spPr>
          <a:xfrm>
            <a:off x="0" y="282965"/>
            <a:ext cx="10045520" cy="637546"/>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3600"/>
              <a:buFont typeface="Calibri"/>
              <a:buNone/>
            </a:pPr>
            <a:r>
              <a:rPr b="0" lang="en-US" sz="3600">
                <a:latin typeface="Calibri"/>
                <a:ea typeface="Calibri"/>
                <a:cs typeface="Calibri"/>
                <a:sym typeface="Calibri"/>
              </a:rPr>
              <a:t>Azure Management Infrastructure</a:t>
            </a:r>
            <a:endParaRPr/>
          </a:p>
        </p:txBody>
      </p:sp>
      <p:sp>
        <p:nvSpPr>
          <p:cNvPr id="136" name="Google Shape;136;p10"/>
          <p:cNvSpPr txBox="1"/>
          <p:nvPr>
            <p:ph idx="1" type="body"/>
          </p:nvPr>
        </p:nvSpPr>
        <p:spPr>
          <a:xfrm>
            <a:off x="566671" y="1405840"/>
            <a:ext cx="4757169" cy="3450866"/>
          </a:xfrm>
          <a:prstGeom prst="rect">
            <a:avLst/>
          </a:prstGeom>
          <a:noFill/>
          <a:ln>
            <a:noFill/>
          </a:ln>
        </p:spPr>
        <p:txBody>
          <a:bodyPr anchorCtr="0" anchor="t" bIns="0" lIns="45700" spcFirstLastPara="1" rIns="45700" wrap="square" tIns="0">
            <a:normAutofit/>
          </a:bodyPr>
          <a:lstStyle/>
          <a:p>
            <a:pPr indent="-91440" lvl="0" marL="91440" rtl="0" algn="l">
              <a:lnSpc>
                <a:spcPct val="90000"/>
              </a:lnSpc>
              <a:spcBef>
                <a:spcPts val="0"/>
              </a:spcBef>
              <a:spcAft>
                <a:spcPts val="0"/>
              </a:spcAft>
              <a:buSzPts val="2200"/>
              <a:buChar char=" "/>
            </a:pPr>
            <a:r>
              <a:rPr lang="en-US" sz="2200"/>
              <a:t>Azure resources and resource groups</a:t>
            </a:r>
            <a:endParaRPr/>
          </a:p>
          <a:p>
            <a:pPr indent="-91440" lvl="0" marL="91440" rtl="0" algn="l">
              <a:lnSpc>
                <a:spcPct val="90000"/>
              </a:lnSpc>
              <a:spcBef>
                <a:spcPts val="1400"/>
              </a:spcBef>
              <a:spcAft>
                <a:spcPts val="0"/>
              </a:spcAft>
              <a:buSzPts val="2200"/>
              <a:buChar char=" "/>
            </a:pPr>
            <a:r>
              <a:rPr lang="en-US" sz="2200"/>
              <a:t>Anything you create, provision, deploy, etc. is a resource(Ex: Compute, Storage, Networking etc.,)</a:t>
            </a:r>
            <a:endParaRPr/>
          </a:p>
          <a:p>
            <a:pPr indent="-91440" lvl="0" marL="91440" rtl="0" algn="l">
              <a:lnSpc>
                <a:spcPct val="90000"/>
              </a:lnSpc>
              <a:spcBef>
                <a:spcPts val="1400"/>
              </a:spcBef>
              <a:spcAft>
                <a:spcPts val="0"/>
              </a:spcAft>
              <a:buSzPts val="2200"/>
              <a:buChar char=" "/>
            </a:pPr>
            <a:r>
              <a:rPr lang="en-US" sz="2200"/>
              <a:t>Resource groups are simply groupings of resources.</a:t>
            </a:r>
            <a:endParaRPr/>
          </a:p>
          <a:p>
            <a:pPr indent="-91440" lvl="0" marL="91440" rtl="0" algn="l">
              <a:lnSpc>
                <a:spcPct val="90000"/>
              </a:lnSpc>
              <a:spcBef>
                <a:spcPts val="1400"/>
              </a:spcBef>
              <a:spcAft>
                <a:spcPts val="0"/>
              </a:spcAft>
              <a:buSzPts val="2200"/>
              <a:buChar char=" "/>
            </a:pPr>
            <a:r>
              <a:rPr lang="en-US" sz="2200"/>
              <a:t>Resource groups provide a convenient way to group resources together.</a:t>
            </a:r>
            <a:endParaRPr sz="2200"/>
          </a:p>
        </p:txBody>
      </p:sp>
      <p:pic>
        <p:nvPicPr>
          <p:cNvPr id="137" name="Google Shape;137;p10"/>
          <p:cNvPicPr preferRelativeResize="0"/>
          <p:nvPr/>
        </p:nvPicPr>
        <p:blipFill rotWithShape="1">
          <a:blip r:embed="rId3">
            <a:alphaModFix/>
          </a:blip>
          <a:srcRect b="0" l="0" r="0" t="0"/>
          <a:stretch/>
        </p:blipFill>
        <p:spPr>
          <a:xfrm>
            <a:off x="6096000" y="1605280"/>
            <a:ext cx="5458968" cy="305198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2" name="Shape 142"/>
        <p:cNvGrpSpPr/>
        <p:nvPr/>
      </p:nvGrpSpPr>
      <p:grpSpPr>
        <a:xfrm>
          <a:off x="0" y="0"/>
          <a:ext cx="0" cy="0"/>
          <a:chOff x="0" y="0"/>
          <a:chExt cx="0" cy="0"/>
        </a:xfrm>
      </p:grpSpPr>
      <p:sp>
        <p:nvSpPr>
          <p:cNvPr id="143" name="Google Shape;143;p11"/>
          <p:cNvSpPr txBox="1"/>
          <p:nvPr>
            <p:ph type="title"/>
          </p:nvPr>
        </p:nvSpPr>
        <p:spPr>
          <a:xfrm>
            <a:off x="0" y="194414"/>
            <a:ext cx="10045520" cy="637546"/>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3600"/>
              <a:buFont typeface="Calibri"/>
              <a:buNone/>
            </a:pPr>
            <a:r>
              <a:rPr b="0" lang="en-US" sz="3600">
                <a:latin typeface="Calibri"/>
                <a:ea typeface="Calibri"/>
                <a:cs typeface="Calibri"/>
                <a:sym typeface="Calibri"/>
              </a:rPr>
              <a:t>Azure Subscriptions</a:t>
            </a:r>
            <a:endParaRPr/>
          </a:p>
        </p:txBody>
      </p:sp>
      <p:sp>
        <p:nvSpPr>
          <p:cNvPr id="144" name="Google Shape;144;p11"/>
          <p:cNvSpPr txBox="1"/>
          <p:nvPr>
            <p:ph idx="1" type="body"/>
          </p:nvPr>
        </p:nvSpPr>
        <p:spPr>
          <a:xfrm>
            <a:off x="566671" y="1243055"/>
            <a:ext cx="5285489" cy="3146066"/>
          </a:xfrm>
          <a:prstGeom prst="rect">
            <a:avLst/>
          </a:prstGeom>
          <a:noFill/>
          <a:ln>
            <a:noFill/>
          </a:ln>
        </p:spPr>
        <p:txBody>
          <a:bodyPr anchorCtr="0" anchor="t" bIns="0" lIns="45700" spcFirstLastPara="1" rIns="45700" wrap="square" tIns="0">
            <a:normAutofit/>
          </a:bodyPr>
          <a:lstStyle/>
          <a:p>
            <a:pPr indent="-91440" lvl="0" marL="91440" rtl="0" algn="l">
              <a:lnSpc>
                <a:spcPct val="90000"/>
              </a:lnSpc>
              <a:spcBef>
                <a:spcPts val="0"/>
              </a:spcBef>
              <a:spcAft>
                <a:spcPts val="0"/>
              </a:spcAft>
              <a:buSzPts val="2000"/>
              <a:buChar char=" "/>
            </a:pPr>
            <a:r>
              <a:rPr lang="en-US" sz="2000"/>
              <a:t>A subscription is an agreement with Microsoft to use one or more Microsoft cloud platforms or services.</a:t>
            </a:r>
            <a:endParaRPr/>
          </a:p>
          <a:p>
            <a:pPr indent="-91440" lvl="0" marL="91440" rtl="0" algn="l">
              <a:lnSpc>
                <a:spcPct val="90000"/>
              </a:lnSpc>
              <a:spcBef>
                <a:spcPts val="1400"/>
              </a:spcBef>
              <a:spcAft>
                <a:spcPts val="0"/>
              </a:spcAft>
              <a:buSzPts val="2000"/>
              <a:buChar char=" "/>
            </a:pPr>
            <a:r>
              <a:rPr lang="en-US" sz="2000"/>
              <a:t>Charges accrue based on either a per-user license fee or on cloud-based resource consumption.</a:t>
            </a:r>
            <a:endParaRPr/>
          </a:p>
          <a:p>
            <a:pPr indent="0" lvl="0" marL="0" rtl="0" algn="l">
              <a:lnSpc>
                <a:spcPct val="90000"/>
              </a:lnSpc>
              <a:spcBef>
                <a:spcPts val="1400"/>
              </a:spcBef>
              <a:spcAft>
                <a:spcPts val="0"/>
              </a:spcAft>
              <a:buSzPts val="2000"/>
              <a:buNone/>
            </a:pPr>
            <a:r>
              <a:rPr lang="en-US" sz="2000"/>
              <a:t>Example of multiple subscriptions for an organization:</a:t>
            </a:r>
            <a:endParaRPr/>
          </a:p>
          <a:p>
            <a:pPr indent="0" lvl="0" marL="91440" rtl="0" algn="l">
              <a:lnSpc>
                <a:spcPct val="90000"/>
              </a:lnSpc>
              <a:spcBef>
                <a:spcPts val="1400"/>
              </a:spcBef>
              <a:spcAft>
                <a:spcPts val="0"/>
              </a:spcAft>
              <a:buSzPts val="2000"/>
              <a:buNone/>
            </a:pPr>
            <a:r>
              <a:t/>
            </a:r>
            <a:endParaRPr sz="2000"/>
          </a:p>
          <a:p>
            <a:pPr indent="0" lvl="0" marL="91440" rtl="0" algn="l">
              <a:lnSpc>
                <a:spcPct val="90000"/>
              </a:lnSpc>
              <a:spcBef>
                <a:spcPts val="1400"/>
              </a:spcBef>
              <a:spcAft>
                <a:spcPts val="0"/>
              </a:spcAft>
              <a:buSzPts val="2000"/>
              <a:buNone/>
            </a:pPr>
            <a:r>
              <a:t/>
            </a:r>
            <a:endParaRPr sz="2000"/>
          </a:p>
        </p:txBody>
      </p:sp>
      <p:pic>
        <p:nvPicPr>
          <p:cNvPr id="145" name="Google Shape;145;p11"/>
          <p:cNvPicPr preferRelativeResize="0"/>
          <p:nvPr/>
        </p:nvPicPr>
        <p:blipFill rotWithShape="1">
          <a:blip r:embed="rId3">
            <a:alphaModFix/>
          </a:blip>
          <a:srcRect b="0" l="0" r="0" t="0"/>
          <a:stretch/>
        </p:blipFill>
        <p:spPr>
          <a:xfrm>
            <a:off x="6096000" y="1063710"/>
            <a:ext cx="4795520" cy="55998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2"/>
          <p:cNvSpPr txBox="1"/>
          <p:nvPr>
            <p:ph type="title"/>
          </p:nvPr>
        </p:nvSpPr>
        <p:spPr>
          <a:xfrm>
            <a:off x="566671" y="242325"/>
            <a:ext cx="10045520" cy="637546"/>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3600"/>
              <a:buFont typeface="Calibri"/>
              <a:buNone/>
            </a:pPr>
            <a:r>
              <a:rPr b="0" lang="en-US" sz="3600"/>
              <a:t>Azure Compute Services</a:t>
            </a:r>
            <a:endParaRPr b="0" sz="3600"/>
          </a:p>
        </p:txBody>
      </p:sp>
      <p:sp>
        <p:nvSpPr>
          <p:cNvPr id="151" name="Google Shape;151;p12"/>
          <p:cNvSpPr txBox="1"/>
          <p:nvPr>
            <p:ph idx="1" type="body"/>
          </p:nvPr>
        </p:nvSpPr>
        <p:spPr>
          <a:xfrm>
            <a:off x="566671" y="1182094"/>
            <a:ext cx="10904112" cy="5237595"/>
          </a:xfrm>
          <a:prstGeom prst="rect">
            <a:avLst/>
          </a:prstGeom>
          <a:noFill/>
          <a:ln>
            <a:noFill/>
          </a:ln>
        </p:spPr>
        <p:txBody>
          <a:bodyPr anchorCtr="0" anchor="t" bIns="0" lIns="45700" spcFirstLastPara="1" rIns="45700" wrap="square" tIns="0">
            <a:normAutofit/>
          </a:bodyPr>
          <a:lstStyle/>
          <a:p>
            <a:pPr indent="-91440" lvl="0" marL="91440" rtl="0" algn="l">
              <a:lnSpc>
                <a:spcPct val="90000"/>
              </a:lnSpc>
              <a:spcBef>
                <a:spcPts val="0"/>
              </a:spcBef>
              <a:spcAft>
                <a:spcPts val="0"/>
              </a:spcAft>
              <a:buClr>
                <a:schemeClr val="dk1"/>
              </a:buClr>
              <a:buSzPts val="2200"/>
              <a:buFont typeface="Noto Sans Symbols"/>
              <a:buChar char="▪"/>
            </a:pPr>
            <a:r>
              <a:rPr lang="en-US" sz="2200"/>
              <a:t>Azure Virtual Machine</a:t>
            </a:r>
            <a:endParaRPr/>
          </a:p>
          <a:p>
            <a:pPr indent="-91440" lvl="0" marL="91440" rtl="0" algn="l">
              <a:lnSpc>
                <a:spcPct val="90000"/>
              </a:lnSpc>
              <a:spcBef>
                <a:spcPts val="1400"/>
              </a:spcBef>
              <a:spcAft>
                <a:spcPts val="0"/>
              </a:spcAft>
              <a:buClr>
                <a:schemeClr val="dk1"/>
              </a:buClr>
              <a:buSzPts val="2200"/>
              <a:buFont typeface="Noto Sans Symbols"/>
              <a:buChar char="▪"/>
            </a:pPr>
            <a:r>
              <a:rPr lang="en-US" sz="2200"/>
              <a:t>App Service</a:t>
            </a:r>
            <a:endParaRPr/>
          </a:p>
          <a:p>
            <a:pPr indent="-91440" lvl="0" marL="91440" rtl="0" algn="l">
              <a:lnSpc>
                <a:spcPct val="90000"/>
              </a:lnSpc>
              <a:spcBef>
                <a:spcPts val="1400"/>
              </a:spcBef>
              <a:spcAft>
                <a:spcPts val="0"/>
              </a:spcAft>
              <a:buClr>
                <a:schemeClr val="dk1"/>
              </a:buClr>
              <a:buSzPts val="2200"/>
              <a:buFont typeface="Noto Sans Symbols"/>
              <a:buChar char="▪"/>
            </a:pPr>
            <a:r>
              <a:rPr lang="en-US" sz="2200"/>
              <a:t>Azure Functions</a:t>
            </a:r>
            <a:endParaRPr/>
          </a:p>
          <a:p>
            <a:pPr indent="-91440" lvl="0" marL="91440" rtl="0" algn="l">
              <a:lnSpc>
                <a:spcPct val="90000"/>
              </a:lnSpc>
              <a:spcBef>
                <a:spcPts val="1400"/>
              </a:spcBef>
              <a:spcAft>
                <a:spcPts val="0"/>
              </a:spcAft>
              <a:buClr>
                <a:schemeClr val="dk1"/>
              </a:buClr>
              <a:buSzPts val="2200"/>
              <a:buFont typeface="Noto Sans Symbols"/>
              <a:buChar char="▪"/>
            </a:pPr>
            <a:r>
              <a:rPr lang="en-US" sz="2200"/>
              <a:t>Azure Batch</a:t>
            </a:r>
            <a:endParaRPr/>
          </a:p>
          <a:p>
            <a:pPr indent="-91440" lvl="0" marL="91440" rtl="0" algn="l">
              <a:lnSpc>
                <a:spcPct val="90000"/>
              </a:lnSpc>
              <a:spcBef>
                <a:spcPts val="1400"/>
              </a:spcBef>
              <a:spcAft>
                <a:spcPts val="0"/>
              </a:spcAft>
              <a:buClr>
                <a:schemeClr val="dk1"/>
              </a:buClr>
              <a:buSzPts val="2200"/>
              <a:buFont typeface="Noto Sans Symbols"/>
              <a:buChar char="▪"/>
            </a:pPr>
            <a:r>
              <a:rPr lang="en-US" sz="2200"/>
              <a:t>Azure Container</a:t>
            </a:r>
            <a:endParaRPr/>
          </a:p>
          <a:p>
            <a:pPr indent="0" lvl="0" marL="91440" rtl="0" algn="l">
              <a:lnSpc>
                <a:spcPct val="90000"/>
              </a:lnSpc>
              <a:spcBef>
                <a:spcPts val="1400"/>
              </a:spcBef>
              <a:spcAft>
                <a:spcPts val="0"/>
              </a:spcAft>
              <a:buClr>
                <a:schemeClr val="dk1"/>
              </a:buClr>
              <a:buSzPts val="2000"/>
              <a:buFont typeface="Noto Sans Symbols"/>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6" name="Shape 156"/>
        <p:cNvGrpSpPr/>
        <p:nvPr/>
      </p:nvGrpSpPr>
      <p:grpSpPr>
        <a:xfrm>
          <a:off x="0" y="0"/>
          <a:ext cx="0" cy="0"/>
          <a:chOff x="0" y="0"/>
          <a:chExt cx="0" cy="0"/>
        </a:xfrm>
      </p:grpSpPr>
      <p:sp>
        <p:nvSpPr>
          <p:cNvPr id="157" name="Google Shape;157;p13"/>
          <p:cNvSpPr txBox="1"/>
          <p:nvPr>
            <p:ph type="title"/>
          </p:nvPr>
        </p:nvSpPr>
        <p:spPr>
          <a:xfrm>
            <a:off x="69975" y="99345"/>
            <a:ext cx="10045500" cy="6375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3600"/>
              <a:buFont typeface="Calibri"/>
              <a:buNone/>
            </a:pPr>
            <a:r>
              <a:rPr b="0" lang="en-US" sz="3600">
                <a:latin typeface="Calibri"/>
                <a:ea typeface="Calibri"/>
                <a:cs typeface="Calibri"/>
                <a:sym typeface="Calibri"/>
              </a:rPr>
              <a:t>Compute Service(Virtual machines in Azure )</a:t>
            </a:r>
            <a:endParaRPr b="1" sz="2600">
              <a:latin typeface="Calibri"/>
              <a:ea typeface="Calibri"/>
              <a:cs typeface="Calibri"/>
              <a:sym typeface="Calibri"/>
            </a:endParaRPr>
          </a:p>
        </p:txBody>
      </p:sp>
      <p:sp>
        <p:nvSpPr>
          <p:cNvPr id="158" name="Google Shape;158;p13"/>
          <p:cNvSpPr txBox="1"/>
          <p:nvPr>
            <p:ph idx="1" type="body"/>
          </p:nvPr>
        </p:nvSpPr>
        <p:spPr>
          <a:xfrm>
            <a:off x="182881" y="1341119"/>
            <a:ext cx="4003040" cy="5254235"/>
          </a:xfrm>
          <a:prstGeom prst="rect">
            <a:avLst/>
          </a:prstGeom>
          <a:noFill/>
          <a:ln>
            <a:noFill/>
          </a:ln>
        </p:spPr>
        <p:txBody>
          <a:bodyPr anchorCtr="0" anchor="t" bIns="0" lIns="45700" spcFirstLastPara="1" rIns="45700" wrap="square" tIns="0">
            <a:normAutofit/>
          </a:bodyPr>
          <a:lstStyle/>
          <a:p>
            <a:pPr indent="0" lvl="0" marL="0" rtl="0" algn="l">
              <a:lnSpc>
                <a:spcPct val="90000"/>
              </a:lnSpc>
              <a:spcBef>
                <a:spcPts val="0"/>
              </a:spcBef>
              <a:spcAft>
                <a:spcPts val="0"/>
              </a:spcAft>
              <a:buSzPts val="1600"/>
              <a:buNone/>
            </a:pPr>
            <a:r>
              <a:rPr b="0" i="0" lang="en-US" sz="1600"/>
              <a:t>Azure virtual machines are one of several types of </a:t>
            </a:r>
            <a:r>
              <a:rPr b="0" i="0" lang="en-US" sz="1600" u="sng" strike="noStrike">
                <a:solidFill>
                  <a:schemeClr val="hlink"/>
                </a:solidFill>
                <a:hlinkClick r:id="rId3"/>
              </a:rPr>
              <a:t>on-demand, scalable computing resources</a:t>
            </a:r>
            <a:r>
              <a:rPr b="0" i="0" lang="en-US" sz="1600"/>
              <a:t> </a:t>
            </a:r>
            <a:endParaRPr/>
          </a:p>
          <a:p>
            <a:pPr indent="0" lvl="0" marL="0" rtl="0" algn="l">
              <a:lnSpc>
                <a:spcPct val="90000"/>
              </a:lnSpc>
              <a:spcBef>
                <a:spcPts val="1400"/>
              </a:spcBef>
              <a:spcAft>
                <a:spcPts val="0"/>
              </a:spcAft>
              <a:buSzPts val="1600"/>
              <a:buNone/>
            </a:pPr>
            <a:r>
              <a:t/>
            </a:r>
            <a:endParaRPr sz="1600"/>
          </a:p>
          <a:p>
            <a:pPr indent="0" lvl="0" marL="0" rtl="0" algn="l">
              <a:lnSpc>
                <a:spcPct val="90000"/>
              </a:lnSpc>
              <a:spcBef>
                <a:spcPts val="1400"/>
              </a:spcBef>
              <a:spcAft>
                <a:spcPts val="0"/>
              </a:spcAft>
              <a:buSzPts val="1600"/>
              <a:buNone/>
            </a:pPr>
            <a:r>
              <a:rPr lang="en-US" sz="1600"/>
              <a:t>Azure VMs allow you to run a wide range of operating systems and software on virtualized infrastructure hosted in Azure data centers.</a:t>
            </a:r>
            <a:endParaRPr/>
          </a:p>
          <a:p>
            <a:pPr indent="0" lvl="0" marL="0" rtl="0" algn="l">
              <a:lnSpc>
                <a:spcPct val="90000"/>
              </a:lnSpc>
              <a:spcBef>
                <a:spcPts val="1400"/>
              </a:spcBef>
              <a:spcAft>
                <a:spcPts val="0"/>
              </a:spcAft>
              <a:buSzPts val="1600"/>
              <a:buNone/>
            </a:pPr>
            <a:r>
              <a:t/>
            </a:r>
            <a:endParaRPr sz="1600"/>
          </a:p>
          <a:p>
            <a:pPr indent="0" lvl="0" marL="0" rtl="0" algn="l">
              <a:lnSpc>
                <a:spcPct val="90000"/>
              </a:lnSpc>
              <a:spcBef>
                <a:spcPts val="1400"/>
              </a:spcBef>
              <a:spcAft>
                <a:spcPts val="0"/>
              </a:spcAft>
              <a:buSzPts val="1600"/>
              <a:buNone/>
            </a:pPr>
            <a:r>
              <a:rPr lang="en-US" sz="1600"/>
              <a:t>Azure Virtual Machines provide a flexible and scalable infrastructure for running a wide range of applications in the cloud. With Azure's global presence, you can deploy VMs in multiple regions to meet your specific requirements for performance, availability, and data residency.</a:t>
            </a:r>
            <a:endParaRPr/>
          </a:p>
          <a:p>
            <a:pPr indent="0" lvl="0" marL="0" rtl="0" algn="l">
              <a:lnSpc>
                <a:spcPct val="90000"/>
              </a:lnSpc>
              <a:spcBef>
                <a:spcPts val="1400"/>
              </a:spcBef>
              <a:spcAft>
                <a:spcPts val="0"/>
              </a:spcAft>
              <a:buSzPts val="1600"/>
              <a:buNone/>
            </a:pPr>
            <a:r>
              <a:t/>
            </a:r>
            <a:endParaRPr sz="1600"/>
          </a:p>
          <a:p>
            <a:pPr indent="0" lvl="0" marL="0" rtl="0" algn="l">
              <a:lnSpc>
                <a:spcPct val="90000"/>
              </a:lnSpc>
              <a:spcBef>
                <a:spcPts val="1400"/>
              </a:spcBef>
              <a:spcAft>
                <a:spcPts val="0"/>
              </a:spcAft>
              <a:buSzPts val="1600"/>
              <a:buNone/>
            </a:pPr>
            <a:r>
              <a:t/>
            </a:r>
            <a:endParaRPr sz="1600"/>
          </a:p>
        </p:txBody>
      </p:sp>
      <p:pic>
        <p:nvPicPr>
          <p:cNvPr descr="Deep Dive into Azure Virtual Machines: SLA, Extensions, &amp; Snapshot" id="159" name="Google Shape;159;p13"/>
          <p:cNvPicPr preferRelativeResize="0"/>
          <p:nvPr/>
        </p:nvPicPr>
        <p:blipFill rotWithShape="1">
          <a:blip r:embed="rId4">
            <a:alphaModFix/>
          </a:blip>
          <a:srcRect b="0" l="0" r="0" t="0"/>
          <a:stretch/>
        </p:blipFill>
        <p:spPr>
          <a:xfrm>
            <a:off x="4721609" y="1341120"/>
            <a:ext cx="6903720" cy="400304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4"/>
          <p:cNvSpPr txBox="1"/>
          <p:nvPr>
            <p:ph type="title"/>
          </p:nvPr>
        </p:nvSpPr>
        <p:spPr>
          <a:xfrm>
            <a:off x="566671" y="113158"/>
            <a:ext cx="10045500" cy="6375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3600"/>
              <a:buFont typeface="Calibri"/>
              <a:buNone/>
            </a:pPr>
            <a:r>
              <a:rPr b="0" lang="en-US" sz="3600">
                <a:latin typeface="Calibri"/>
                <a:ea typeface="Calibri"/>
                <a:cs typeface="Calibri"/>
                <a:sym typeface="Calibri"/>
              </a:rPr>
              <a:t>Azure Virtual Machine Benefits</a:t>
            </a:r>
            <a:endParaRPr/>
          </a:p>
        </p:txBody>
      </p:sp>
      <p:sp>
        <p:nvSpPr>
          <p:cNvPr id="166" name="Google Shape;166;p14"/>
          <p:cNvSpPr txBox="1"/>
          <p:nvPr>
            <p:ph idx="1" type="body"/>
          </p:nvPr>
        </p:nvSpPr>
        <p:spPr>
          <a:xfrm>
            <a:off x="566671" y="1060174"/>
            <a:ext cx="10904112" cy="5237595"/>
          </a:xfrm>
          <a:prstGeom prst="rect">
            <a:avLst/>
          </a:prstGeom>
          <a:noFill/>
          <a:ln>
            <a:noFill/>
          </a:ln>
        </p:spPr>
        <p:txBody>
          <a:bodyPr anchorCtr="0" anchor="t" bIns="0" lIns="45700" spcFirstLastPara="1" rIns="45700" wrap="square" tIns="0">
            <a:normAutofit/>
          </a:bodyPr>
          <a:lstStyle/>
          <a:p>
            <a:pPr indent="-91440" lvl="0" marL="91440" rtl="0" algn="l">
              <a:lnSpc>
                <a:spcPct val="90000"/>
              </a:lnSpc>
              <a:spcBef>
                <a:spcPts val="0"/>
              </a:spcBef>
              <a:spcAft>
                <a:spcPts val="0"/>
              </a:spcAft>
              <a:buClr>
                <a:schemeClr val="dk1"/>
              </a:buClr>
              <a:buSzPts val="2000"/>
              <a:buFont typeface="Noto Sans Symbols"/>
              <a:buChar char="▪"/>
            </a:pPr>
            <a:r>
              <a:rPr lang="en-US"/>
              <a:t>Cost savings</a:t>
            </a:r>
            <a:endParaRPr/>
          </a:p>
          <a:p>
            <a:pPr indent="-91440" lvl="0" marL="91440" rtl="0" algn="l">
              <a:lnSpc>
                <a:spcPct val="90000"/>
              </a:lnSpc>
              <a:spcBef>
                <a:spcPts val="1400"/>
              </a:spcBef>
              <a:spcAft>
                <a:spcPts val="0"/>
              </a:spcAft>
              <a:buClr>
                <a:schemeClr val="dk1"/>
              </a:buClr>
              <a:buSzPts val="2000"/>
              <a:buFont typeface="Noto Sans Symbols"/>
              <a:buChar char="▪"/>
            </a:pPr>
            <a:r>
              <a:rPr lang="en-US"/>
              <a:t>Agility and speed</a:t>
            </a:r>
            <a:endParaRPr/>
          </a:p>
          <a:p>
            <a:pPr indent="-91440" lvl="0" marL="91440" rtl="0" algn="l">
              <a:lnSpc>
                <a:spcPct val="90000"/>
              </a:lnSpc>
              <a:spcBef>
                <a:spcPts val="1400"/>
              </a:spcBef>
              <a:spcAft>
                <a:spcPts val="0"/>
              </a:spcAft>
              <a:buClr>
                <a:schemeClr val="dk1"/>
              </a:buClr>
              <a:buSzPts val="2000"/>
              <a:buFont typeface="Noto Sans Symbols"/>
              <a:buChar char="▪"/>
            </a:pPr>
            <a:r>
              <a:rPr lang="en-US"/>
              <a:t>Lowered downtime</a:t>
            </a:r>
            <a:endParaRPr/>
          </a:p>
          <a:p>
            <a:pPr indent="-91440" lvl="0" marL="91440" rtl="0" algn="l">
              <a:lnSpc>
                <a:spcPct val="90000"/>
              </a:lnSpc>
              <a:spcBef>
                <a:spcPts val="1400"/>
              </a:spcBef>
              <a:spcAft>
                <a:spcPts val="0"/>
              </a:spcAft>
              <a:buClr>
                <a:schemeClr val="dk1"/>
              </a:buClr>
              <a:buSzPts val="2000"/>
              <a:buFont typeface="Noto Sans Symbols"/>
              <a:buChar char="▪"/>
            </a:pPr>
            <a:r>
              <a:rPr lang="en-US"/>
              <a:t>Scalability</a:t>
            </a:r>
            <a:endParaRPr/>
          </a:p>
          <a:p>
            <a:pPr indent="-91440" lvl="0" marL="91440" rtl="0" algn="l">
              <a:lnSpc>
                <a:spcPct val="90000"/>
              </a:lnSpc>
              <a:spcBef>
                <a:spcPts val="1400"/>
              </a:spcBef>
              <a:spcAft>
                <a:spcPts val="0"/>
              </a:spcAft>
              <a:buClr>
                <a:schemeClr val="dk1"/>
              </a:buClr>
              <a:buSzPts val="2000"/>
              <a:buFont typeface="Noto Sans Symbols"/>
              <a:buChar char="▪"/>
            </a:pPr>
            <a:r>
              <a:rPr lang="en-US"/>
              <a:t>Security benefits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5"/>
          <p:cNvSpPr txBox="1"/>
          <p:nvPr>
            <p:ph type="title"/>
          </p:nvPr>
        </p:nvSpPr>
        <p:spPr>
          <a:xfrm>
            <a:off x="566671" y="55725"/>
            <a:ext cx="10045500" cy="6375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3600"/>
              <a:buFont typeface="Calibri"/>
              <a:buNone/>
            </a:pPr>
            <a:r>
              <a:rPr b="0" lang="en-US" sz="3600">
                <a:latin typeface="Calibri"/>
                <a:ea typeface="Calibri"/>
                <a:cs typeface="Calibri"/>
                <a:sym typeface="Calibri"/>
              </a:rPr>
              <a:t>Azure VM Sizes</a:t>
            </a:r>
            <a:endParaRPr b="0" sz="3600">
              <a:latin typeface="Calibri"/>
              <a:ea typeface="Calibri"/>
              <a:cs typeface="Calibri"/>
              <a:sym typeface="Calibri"/>
            </a:endParaRPr>
          </a:p>
        </p:txBody>
      </p:sp>
      <p:sp>
        <p:nvSpPr>
          <p:cNvPr id="173" name="Google Shape;173;p15"/>
          <p:cNvSpPr txBox="1"/>
          <p:nvPr>
            <p:ph idx="1" type="body"/>
          </p:nvPr>
        </p:nvSpPr>
        <p:spPr>
          <a:xfrm>
            <a:off x="566671" y="1060174"/>
            <a:ext cx="10904112" cy="5237595"/>
          </a:xfrm>
          <a:prstGeom prst="rect">
            <a:avLst/>
          </a:prstGeom>
          <a:noFill/>
          <a:ln>
            <a:noFill/>
          </a:ln>
        </p:spPr>
        <p:txBody>
          <a:bodyPr anchorCtr="0" anchor="t" bIns="0" lIns="45700" spcFirstLastPara="1" rIns="45700" wrap="square" tIns="0">
            <a:normAutofit/>
          </a:bodyPr>
          <a:lstStyle/>
          <a:p>
            <a:pPr indent="-91440" lvl="0" marL="91440" rtl="0" algn="l">
              <a:lnSpc>
                <a:spcPct val="90000"/>
              </a:lnSpc>
              <a:spcBef>
                <a:spcPts val="0"/>
              </a:spcBef>
              <a:spcAft>
                <a:spcPts val="0"/>
              </a:spcAft>
              <a:buSzPts val="2000"/>
              <a:buChar char=" "/>
            </a:pPr>
            <a:r>
              <a:rPr lang="en-US"/>
              <a:t>It is important to select the right VM size and type for the working of our virtual machine perfectly.</a:t>
            </a:r>
            <a:endParaRPr/>
          </a:p>
          <a:p>
            <a:pPr indent="-91440" lvl="0" marL="91440" rtl="0" algn="l">
              <a:lnSpc>
                <a:spcPct val="90000"/>
              </a:lnSpc>
              <a:spcBef>
                <a:spcPts val="1400"/>
              </a:spcBef>
              <a:spcAft>
                <a:spcPts val="0"/>
              </a:spcAft>
              <a:buSzPts val="2000"/>
              <a:buChar char=" "/>
            </a:pPr>
            <a:r>
              <a:rPr lang="en-US"/>
              <a:t>VM sizes that are available within Azure:</a:t>
            </a:r>
            <a:endParaRPr/>
          </a:p>
          <a:p>
            <a:pPr indent="-91440" lvl="0" marL="91440" rtl="0" algn="l">
              <a:lnSpc>
                <a:spcPct val="90000"/>
              </a:lnSpc>
              <a:spcBef>
                <a:spcPts val="1400"/>
              </a:spcBef>
              <a:spcAft>
                <a:spcPts val="0"/>
              </a:spcAft>
              <a:buClr>
                <a:schemeClr val="dk1"/>
              </a:buClr>
              <a:buSzPts val="2000"/>
              <a:buFont typeface="Noto Sans Symbols"/>
              <a:buChar char="▪"/>
            </a:pPr>
            <a:r>
              <a:rPr lang="en-US"/>
              <a:t>General-purpose</a:t>
            </a:r>
            <a:endParaRPr/>
          </a:p>
          <a:p>
            <a:pPr indent="-91440" lvl="0" marL="91440" rtl="0" algn="l">
              <a:lnSpc>
                <a:spcPct val="90000"/>
              </a:lnSpc>
              <a:spcBef>
                <a:spcPts val="1400"/>
              </a:spcBef>
              <a:spcAft>
                <a:spcPts val="0"/>
              </a:spcAft>
              <a:buClr>
                <a:schemeClr val="dk1"/>
              </a:buClr>
              <a:buSzPts val="2000"/>
              <a:buFont typeface="Noto Sans Symbols"/>
              <a:buChar char="▪"/>
            </a:pPr>
            <a:r>
              <a:rPr lang="en-US"/>
              <a:t>Compute-optimized</a:t>
            </a:r>
            <a:endParaRPr/>
          </a:p>
          <a:p>
            <a:pPr indent="-91440" lvl="0" marL="91440" rtl="0" algn="l">
              <a:lnSpc>
                <a:spcPct val="90000"/>
              </a:lnSpc>
              <a:spcBef>
                <a:spcPts val="1400"/>
              </a:spcBef>
              <a:spcAft>
                <a:spcPts val="0"/>
              </a:spcAft>
              <a:buClr>
                <a:schemeClr val="dk1"/>
              </a:buClr>
              <a:buSzPts val="2000"/>
              <a:buFont typeface="Noto Sans Symbols"/>
              <a:buChar char="▪"/>
            </a:pPr>
            <a:r>
              <a:rPr lang="en-US"/>
              <a:t>Memory-optimized</a:t>
            </a:r>
            <a:endParaRPr/>
          </a:p>
          <a:p>
            <a:pPr indent="-91440" lvl="0" marL="91440" rtl="0" algn="l">
              <a:lnSpc>
                <a:spcPct val="90000"/>
              </a:lnSpc>
              <a:spcBef>
                <a:spcPts val="1400"/>
              </a:spcBef>
              <a:spcAft>
                <a:spcPts val="0"/>
              </a:spcAft>
              <a:buClr>
                <a:schemeClr val="dk1"/>
              </a:buClr>
              <a:buSzPts val="2000"/>
              <a:buFont typeface="Noto Sans Symbols"/>
              <a:buChar char="▪"/>
            </a:pPr>
            <a:r>
              <a:rPr lang="en-US"/>
              <a:t>Storage optimized</a:t>
            </a:r>
            <a:endParaRPr/>
          </a:p>
          <a:p>
            <a:pPr indent="-91440" lvl="0" marL="91440" rtl="0" algn="l">
              <a:lnSpc>
                <a:spcPct val="90000"/>
              </a:lnSpc>
              <a:spcBef>
                <a:spcPts val="1400"/>
              </a:spcBef>
              <a:spcAft>
                <a:spcPts val="0"/>
              </a:spcAft>
              <a:buClr>
                <a:schemeClr val="dk1"/>
              </a:buClr>
              <a:buSzPts val="2000"/>
              <a:buFont typeface="Noto Sans Symbols"/>
              <a:buChar char="▪"/>
            </a:pPr>
            <a:r>
              <a:rPr lang="en-US"/>
              <a:t>GPU</a:t>
            </a:r>
            <a:endParaRPr/>
          </a:p>
          <a:p>
            <a:pPr indent="-91440" lvl="0" marL="91440" rtl="0" algn="l">
              <a:lnSpc>
                <a:spcPct val="90000"/>
              </a:lnSpc>
              <a:spcBef>
                <a:spcPts val="1400"/>
              </a:spcBef>
              <a:spcAft>
                <a:spcPts val="0"/>
              </a:spcAft>
              <a:buClr>
                <a:schemeClr val="dk1"/>
              </a:buClr>
              <a:buSzPts val="2000"/>
              <a:buFont typeface="Noto Sans Symbols"/>
              <a:buChar char="▪"/>
            </a:pPr>
            <a:r>
              <a:rPr lang="en-US"/>
              <a:t>High performance compute</a:t>
            </a:r>
            <a:endParaRPr/>
          </a:p>
          <a:p>
            <a:pPr indent="0" lvl="0" marL="91440" rtl="0" algn="l">
              <a:lnSpc>
                <a:spcPct val="90000"/>
              </a:lnSpc>
              <a:spcBef>
                <a:spcPts val="1400"/>
              </a:spcBef>
              <a:spcAft>
                <a:spcPts val="0"/>
              </a:spcAft>
              <a:buSzPts val="200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6"/>
          <p:cNvSpPr txBox="1"/>
          <p:nvPr>
            <p:ph type="title"/>
          </p:nvPr>
        </p:nvSpPr>
        <p:spPr>
          <a:xfrm>
            <a:off x="566671" y="55700"/>
            <a:ext cx="10045500" cy="6375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3200"/>
              <a:buFont typeface="Calibri"/>
              <a:buNone/>
            </a:pPr>
            <a:r>
              <a:rPr b="0" lang="en-US">
                <a:latin typeface="Calibri"/>
                <a:ea typeface="Calibri"/>
                <a:cs typeface="Calibri"/>
                <a:sym typeface="Calibri"/>
              </a:rPr>
              <a:t>VM Scaling</a:t>
            </a:r>
            <a:endParaRPr b="0">
              <a:latin typeface="Calibri"/>
              <a:ea typeface="Calibri"/>
              <a:cs typeface="Calibri"/>
              <a:sym typeface="Calibri"/>
            </a:endParaRPr>
          </a:p>
        </p:txBody>
      </p:sp>
      <p:sp>
        <p:nvSpPr>
          <p:cNvPr id="180" name="Google Shape;180;p16"/>
          <p:cNvSpPr txBox="1"/>
          <p:nvPr>
            <p:ph idx="1" type="body"/>
          </p:nvPr>
        </p:nvSpPr>
        <p:spPr>
          <a:xfrm>
            <a:off x="566671" y="1060174"/>
            <a:ext cx="10904112" cy="5237595"/>
          </a:xfrm>
          <a:prstGeom prst="rect">
            <a:avLst/>
          </a:prstGeom>
          <a:noFill/>
          <a:ln>
            <a:noFill/>
          </a:ln>
        </p:spPr>
        <p:txBody>
          <a:bodyPr anchorCtr="0" anchor="t" bIns="0" lIns="45700" spcFirstLastPara="1" rIns="45700" wrap="square" tIns="0">
            <a:normAutofit/>
          </a:bodyPr>
          <a:lstStyle/>
          <a:p>
            <a:pPr indent="0" lvl="0" marL="0" rtl="0" algn="l">
              <a:lnSpc>
                <a:spcPct val="90000"/>
              </a:lnSpc>
              <a:spcBef>
                <a:spcPts val="0"/>
              </a:spcBef>
              <a:spcAft>
                <a:spcPts val="0"/>
              </a:spcAft>
              <a:buSzPts val="2000"/>
              <a:buNone/>
            </a:pPr>
            <a:r>
              <a:rPr lang="en-US"/>
              <a:t>Generally, there are two kinds of scaling in the cloud: </a:t>
            </a:r>
            <a:endParaRPr/>
          </a:p>
          <a:p>
            <a:pPr indent="0" lvl="0" marL="0" rtl="0" algn="l">
              <a:lnSpc>
                <a:spcPct val="90000"/>
              </a:lnSpc>
              <a:spcBef>
                <a:spcPts val="1400"/>
              </a:spcBef>
              <a:spcAft>
                <a:spcPts val="0"/>
              </a:spcAft>
              <a:buSzPts val="2400"/>
              <a:buNone/>
            </a:pPr>
            <a:r>
              <a:t/>
            </a:r>
            <a:endParaRPr sz="2400"/>
          </a:p>
          <a:p>
            <a:pPr indent="-91440" lvl="0" marL="91440" rtl="0" algn="l">
              <a:lnSpc>
                <a:spcPct val="90000"/>
              </a:lnSpc>
              <a:spcBef>
                <a:spcPts val="1400"/>
              </a:spcBef>
              <a:spcAft>
                <a:spcPts val="0"/>
              </a:spcAft>
              <a:buSzPts val="2400"/>
              <a:buChar char=" "/>
            </a:pPr>
            <a:r>
              <a:rPr b="1" lang="en-US" sz="2400"/>
              <a:t>Vertical scaling </a:t>
            </a:r>
            <a:r>
              <a:rPr lang="en-US" sz="2400"/>
              <a:t>is also called as scale up.</a:t>
            </a:r>
            <a:endParaRPr/>
          </a:p>
          <a:p>
            <a:pPr indent="-91440" lvl="0" marL="91440" rtl="0" algn="l">
              <a:lnSpc>
                <a:spcPct val="90000"/>
              </a:lnSpc>
              <a:spcBef>
                <a:spcPts val="1400"/>
              </a:spcBef>
              <a:spcAft>
                <a:spcPts val="0"/>
              </a:spcAft>
              <a:buSzPts val="2400"/>
              <a:buChar char=" "/>
            </a:pPr>
            <a:r>
              <a:rPr b="1" lang="en-US" sz="2400"/>
              <a:t>Horizontal scaling </a:t>
            </a:r>
            <a:r>
              <a:rPr lang="en-US" sz="2400"/>
              <a:t>is also called as scale out. </a:t>
            </a:r>
            <a:endParaRPr/>
          </a:p>
          <a:p>
            <a:pPr indent="0" lvl="0" marL="91440" rtl="0" algn="l">
              <a:lnSpc>
                <a:spcPct val="90000"/>
              </a:lnSpc>
              <a:spcBef>
                <a:spcPts val="1400"/>
              </a:spcBef>
              <a:spcAft>
                <a:spcPts val="0"/>
              </a:spcAft>
              <a:buSzPts val="200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7"/>
          <p:cNvSpPr txBox="1"/>
          <p:nvPr>
            <p:ph type="title"/>
          </p:nvPr>
        </p:nvSpPr>
        <p:spPr>
          <a:xfrm>
            <a:off x="566671" y="90700"/>
            <a:ext cx="10045500" cy="6375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3200"/>
              <a:buFont typeface="Calibri"/>
              <a:buNone/>
            </a:pPr>
            <a:r>
              <a:rPr b="0" lang="en-US">
                <a:latin typeface="Calibri"/>
                <a:ea typeface="Calibri"/>
                <a:cs typeface="Calibri"/>
                <a:sym typeface="Calibri"/>
              </a:rPr>
              <a:t>Creating Azure Virtual machine</a:t>
            </a:r>
            <a:endParaRPr/>
          </a:p>
        </p:txBody>
      </p:sp>
      <p:sp>
        <p:nvSpPr>
          <p:cNvPr id="186" name="Google Shape;186;p17"/>
          <p:cNvSpPr txBox="1"/>
          <p:nvPr>
            <p:ph idx="1" type="body"/>
          </p:nvPr>
        </p:nvSpPr>
        <p:spPr>
          <a:xfrm>
            <a:off x="566671" y="1060174"/>
            <a:ext cx="10904112" cy="5237595"/>
          </a:xfrm>
          <a:prstGeom prst="rect">
            <a:avLst/>
          </a:prstGeom>
          <a:noFill/>
          <a:ln>
            <a:noFill/>
          </a:ln>
        </p:spPr>
        <p:txBody>
          <a:bodyPr anchorCtr="0" anchor="t" bIns="0" lIns="45700" spcFirstLastPara="1" rIns="45700" wrap="square" tIns="0">
            <a:normAutofit/>
          </a:bodyPr>
          <a:lstStyle/>
          <a:p>
            <a:pPr indent="0" lvl="0" marL="0" rtl="0" algn="l">
              <a:lnSpc>
                <a:spcPct val="90000"/>
              </a:lnSpc>
              <a:spcBef>
                <a:spcPts val="0"/>
              </a:spcBef>
              <a:spcAft>
                <a:spcPts val="0"/>
              </a:spcAft>
              <a:buSzPts val="2000"/>
              <a:buNone/>
            </a:pPr>
            <a:r>
              <a:rPr lang="en-US"/>
              <a:t>Step-1: Login to </a:t>
            </a:r>
            <a:r>
              <a:rPr lang="en-US" u="sng">
                <a:solidFill>
                  <a:schemeClr val="hlink"/>
                </a:solidFill>
                <a:hlinkClick r:id="rId3"/>
              </a:rPr>
              <a:t>https://portal.azure.com</a:t>
            </a:r>
            <a:r>
              <a:rPr lang="en-US"/>
              <a:t>.</a:t>
            </a:r>
            <a:endParaRPr/>
          </a:p>
          <a:p>
            <a:pPr indent="0" lvl="0" marL="0" rtl="0" algn="l">
              <a:lnSpc>
                <a:spcPct val="90000"/>
              </a:lnSpc>
              <a:spcBef>
                <a:spcPts val="1400"/>
              </a:spcBef>
              <a:spcAft>
                <a:spcPts val="0"/>
              </a:spcAft>
              <a:buSzPts val="2000"/>
              <a:buNone/>
            </a:pPr>
            <a:r>
              <a:t/>
            </a:r>
            <a:endParaRPr/>
          </a:p>
          <a:p>
            <a:pPr indent="0" lvl="0" marL="0" rtl="0" algn="l">
              <a:lnSpc>
                <a:spcPct val="90000"/>
              </a:lnSpc>
              <a:spcBef>
                <a:spcPts val="1400"/>
              </a:spcBef>
              <a:spcAft>
                <a:spcPts val="0"/>
              </a:spcAft>
              <a:buSzPts val="2000"/>
              <a:buNone/>
            </a:pPr>
            <a:r>
              <a:rPr lang="en-US"/>
              <a:t>Step-2: Now click on the “Virtual machines” option from the left side Menu and then click on the “Create” link. Or Go to the “Virtual machines” option from the “Azure services” section.</a:t>
            </a:r>
            <a:endParaRPr/>
          </a:p>
          <a:p>
            <a:pPr indent="0" lvl="0" marL="0" rtl="0" algn="l">
              <a:lnSpc>
                <a:spcPct val="90000"/>
              </a:lnSpc>
              <a:spcBef>
                <a:spcPts val="1400"/>
              </a:spcBef>
              <a:spcAft>
                <a:spcPts val="0"/>
              </a:spcAft>
              <a:buSzPts val="2000"/>
              <a:buNone/>
            </a:pPr>
            <a:r>
              <a:t/>
            </a:r>
            <a:endParaRPr/>
          </a:p>
          <a:p>
            <a:pPr indent="-91440" lvl="0" marL="91440" rtl="0" algn="l">
              <a:lnSpc>
                <a:spcPct val="90000"/>
              </a:lnSpc>
              <a:spcBef>
                <a:spcPts val="1400"/>
              </a:spcBef>
              <a:spcAft>
                <a:spcPts val="0"/>
              </a:spcAft>
              <a:buSzPts val="2000"/>
              <a:buChar char=" "/>
            </a:pPr>
            <a:r>
              <a:rPr lang="en-US"/>
              <a:t>Step- 3: Fill the details required. A few of the options you can keep as it is but based on your business need you can change those.</a:t>
            </a:r>
            <a:endParaRPr/>
          </a:p>
          <a:p>
            <a:pPr indent="-91440" lvl="0" marL="91440" rtl="0" algn="l">
              <a:lnSpc>
                <a:spcPct val="90000"/>
              </a:lnSpc>
              <a:spcBef>
                <a:spcPts val="1400"/>
              </a:spcBef>
              <a:spcAft>
                <a:spcPts val="0"/>
              </a:spcAft>
              <a:buSzPts val="2000"/>
              <a:buChar char=" "/>
            </a:pPr>
            <a:r>
              <a:rPr lang="en-US"/>
              <a:t>Now click on “Next: Disks &gt;” button.</a:t>
            </a:r>
            <a:endParaRPr/>
          </a:p>
          <a:p>
            <a:pPr indent="0" lvl="0" marL="91440" rtl="0" algn="l">
              <a:lnSpc>
                <a:spcPct val="90000"/>
              </a:lnSpc>
              <a:spcBef>
                <a:spcPts val="1400"/>
              </a:spcBef>
              <a:spcAft>
                <a:spcPts val="0"/>
              </a:spcAft>
              <a:buSzPts val="2000"/>
              <a:buNone/>
            </a:pPr>
            <a:r>
              <a:t/>
            </a:r>
            <a:endParaRPr/>
          </a:p>
          <a:p>
            <a:pPr indent="-91440" lvl="0" marL="91440" rtl="0" algn="l">
              <a:lnSpc>
                <a:spcPct val="90000"/>
              </a:lnSpc>
              <a:spcBef>
                <a:spcPts val="1400"/>
              </a:spcBef>
              <a:spcAft>
                <a:spcPts val="0"/>
              </a:spcAft>
              <a:buSzPts val="2000"/>
              <a:buChar char=" "/>
            </a:pPr>
            <a:r>
              <a:rPr lang="en-US"/>
              <a:t>You can add the disk architecture that you want(or)default option as it is.</a:t>
            </a:r>
            <a:endParaRPr/>
          </a:p>
          <a:p>
            <a:pPr indent="0" lvl="0" marL="91440" rtl="0" algn="l">
              <a:lnSpc>
                <a:spcPct val="90000"/>
              </a:lnSpc>
              <a:spcBef>
                <a:spcPts val="1400"/>
              </a:spcBef>
              <a:spcAft>
                <a:spcPts val="0"/>
              </a:spcAft>
              <a:buSzPts val="2000"/>
              <a:buNone/>
            </a:pPr>
            <a:r>
              <a:t/>
            </a:r>
            <a:endParaRPr/>
          </a:p>
          <a:p>
            <a:pPr indent="-91440" lvl="0" marL="91440" rtl="0" algn="l">
              <a:lnSpc>
                <a:spcPct val="90000"/>
              </a:lnSpc>
              <a:spcBef>
                <a:spcPts val="1400"/>
              </a:spcBef>
              <a:spcAft>
                <a:spcPts val="0"/>
              </a:spcAft>
              <a:buSzPts val="2000"/>
              <a:buChar char=" "/>
            </a:pPr>
            <a:r>
              <a:rPr lang="en-US"/>
              <a:t>Click on Next: Networking button.</a:t>
            </a:r>
            <a:endParaRPr/>
          </a:p>
          <a:p>
            <a:pPr indent="0" lvl="0" marL="91440" rtl="0" algn="l">
              <a:lnSpc>
                <a:spcPct val="90000"/>
              </a:lnSpc>
              <a:spcBef>
                <a:spcPts val="140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a:p>
            <a:pPr indent="0" lvl="0" marL="0" rtl="0" algn="l">
              <a:lnSpc>
                <a:spcPct val="90000"/>
              </a:lnSpc>
              <a:spcBef>
                <a:spcPts val="1400"/>
              </a:spcBef>
              <a:spcAft>
                <a:spcPts val="0"/>
              </a:spcAft>
              <a:buSzPts val="2000"/>
              <a:buNone/>
            </a:pPr>
            <a:r>
              <a:t/>
            </a:r>
            <a:endParaRPr/>
          </a:p>
          <a:p>
            <a:pPr indent="0" lvl="0" marL="0" rtl="0" algn="l">
              <a:lnSpc>
                <a:spcPct val="90000"/>
              </a:lnSpc>
              <a:spcBef>
                <a:spcPts val="1400"/>
              </a:spcBef>
              <a:spcAft>
                <a:spcPts val="0"/>
              </a:spcAft>
              <a:buSzPts val="2000"/>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8"/>
          <p:cNvSpPr txBox="1"/>
          <p:nvPr>
            <p:ph idx="1" type="body"/>
          </p:nvPr>
        </p:nvSpPr>
        <p:spPr>
          <a:xfrm>
            <a:off x="643944" y="1060174"/>
            <a:ext cx="10904112" cy="5237595"/>
          </a:xfrm>
          <a:prstGeom prst="rect">
            <a:avLst/>
          </a:prstGeom>
          <a:noFill/>
          <a:ln>
            <a:noFill/>
          </a:ln>
        </p:spPr>
        <p:txBody>
          <a:bodyPr anchorCtr="0" anchor="t" bIns="0" lIns="45700" spcFirstLastPara="1" rIns="45700" wrap="square" tIns="0">
            <a:normAutofit/>
          </a:bodyPr>
          <a:lstStyle/>
          <a:p>
            <a:pPr indent="-91440" lvl="0" marL="91440" rtl="0" algn="l">
              <a:lnSpc>
                <a:spcPct val="90000"/>
              </a:lnSpc>
              <a:spcBef>
                <a:spcPts val="0"/>
              </a:spcBef>
              <a:spcAft>
                <a:spcPts val="0"/>
              </a:spcAft>
              <a:buSzPts val="2000"/>
              <a:buChar char=" "/>
            </a:pPr>
            <a:r>
              <a:rPr lang="en-US"/>
              <a:t>Now for other tabs all the options you can keep as it is. Once you fill all the above details click on the “Review + Create” button. Azure will validate the above details internally and will show a message “Validation passed”.</a:t>
            </a:r>
            <a:endParaRPr/>
          </a:p>
          <a:p>
            <a:pPr indent="0" lvl="0" marL="91440" rtl="0" algn="l">
              <a:lnSpc>
                <a:spcPct val="90000"/>
              </a:lnSpc>
              <a:spcBef>
                <a:spcPts val="1400"/>
              </a:spcBef>
              <a:spcAft>
                <a:spcPts val="0"/>
              </a:spcAft>
              <a:buSzPts val="2000"/>
              <a:buNone/>
            </a:pPr>
            <a:r>
              <a:t/>
            </a:r>
            <a:endParaRPr/>
          </a:p>
          <a:p>
            <a:pPr indent="-91440" lvl="0" marL="91440" rtl="0" algn="l">
              <a:lnSpc>
                <a:spcPct val="90000"/>
              </a:lnSpc>
              <a:spcBef>
                <a:spcPts val="1400"/>
              </a:spcBef>
              <a:spcAft>
                <a:spcPts val="0"/>
              </a:spcAft>
              <a:buSzPts val="2000"/>
              <a:buChar char=" "/>
            </a:pPr>
            <a:r>
              <a:rPr lang="en-US"/>
              <a:t>Step- 4: Now click on the “Create” button. It will show you “Your deployment is complete“. Now click on “Go to resource”.</a:t>
            </a:r>
            <a:endParaRPr/>
          </a:p>
          <a:p>
            <a:pPr indent="0" lvl="0" marL="0" rtl="0" algn="l">
              <a:lnSpc>
                <a:spcPct val="90000"/>
              </a:lnSpc>
              <a:spcBef>
                <a:spcPts val="1400"/>
              </a:spcBef>
              <a:spcAft>
                <a:spcPts val="0"/>
              </a:spcAft>
              <a:buSzPts val="2000"/>
              <a:buNone/>
            </a:pPr>
            <a:r>
              <a:t/>
            </a:r>
            <a:endParaRPr/>
          </a:p>
          <a:p>
            <a:pPr indent="-91440" lvl="0" marL="91440" rtl="0" algn="l">
              <a:lnSpc>
                <a:spcPct val="90000"/>
              </a:lnSpc>
              <a:spcBef>
                <a:spcPts val="1400"/>
              </a:spcBef>
              <a:spcAft>
                <a:spcPts val="0"/>
              </a:spcAft>
              <a:buSzPts val="2000"/>
              <a:buChar char=" "/>
            </a:pPr>
            <a:r>
              <a:rPr lang="en-US"/>
              <a:t>Step- 5: Congratulations, Now you have created the VM successfully. Click on the Connect button to connect to the VM.</a:t>
            </a:r>
            <a:endParaRPr/>
          </a:p>
          <a:p>
            <a:pPr indent="0" lvl="0" marL="91440" rtl="0" algn="l">
              <a:lnSpc>
                <a:spcPct val="90000"/>
              </a:lnSpc>
              <a:spcBef>
                <a:spcPts val="1400"/>
              </a:spcBef>
              <a:spcAft>
                <a:spcPts val="0"/>
              </a:spcAft>
              <a:buSzPts val="2000"/>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6" name="Shape 196"/>
        <p:cNvGrpSpPr/>
        <p:nvPr/>
      </p:nvGrpSpPr>
      <p:grpSpPr>
        <a:xfrm>
          <a:off x="0" y="0"/>
          <a:ext cx="0" cy="0"/>
          <a:chOff x="0" y="0"/>
          <a:chExt cx="0" cy="0"/>
        </a:xfrm>
      </p:grpSpPr>
      <p:sp>
        <p:nvSpPr>
          <p:cNvPr id="197" name="Google Shape;197;p19"/>
          <p:cNvSpPr txBox="1"/>
          <p:nvPr>
            <p:ph type="title"/>
          </p:nvPr>
        </p:nvSpPr>
        <p:spPr>
          <a:xfrm>
            <a:off x="46675" y="131710"/>
            <a:ext cx="10045500" cy="6375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3300"/>
              <a:buFont typeface="Calibri"/>
              <a:buNone/>
            </a:pPr>
            <a:r>
              <a:rPr b="0" lang="en-US" sz="3300">
                <a:latin typeface="Calibri"/>
                <a:ea typeface="Calibri"/>
                <a:cs typeface="Calibri"/>
                <a:sym typeface="Calibri"/>
              </a:rPr>
              <a:t>Hands-on to launch Windows Virtual Machine</a:t>
            </a:r>
            <a:endParaRPr b="0" sz="3300">
              <a:latin typeface="Calibri"/>
              <a:ea typeface="Calibri"/>
              <a:cs typeface="Calibri"/>
              <a:sym typeface="Calibri"/>
            </a:endParaRPr>
          </a:p>
        </p:txBody>
      </p:sp>
      <p:sp>
        <p:nvSpPr>
          <p:cNvPr id="198" name="Google Shape;198;p19"/>
          <p:cNvSpPr txBox="1"/>
          <p:nvPr>
            <p:ph idx="1" type="body"/>
          </p:nvPr>
        </p:nvSpPr>
        <p:spPr>
          <a:xfrm>
            <a:off x="162561" y="1104348"/>
            <a:ext cx="4450079" cy="3532146"/>
          </a:xfrm>
          <a:prstGeom prst="rect">
            <a:avLst/>
          </a:prstGeom>
          <a:noFill/>
          <a:ln>
            <a:noFill/>
          </a:ln>
        </p:spPr>
        <p:txBody>
          <a:bodyPr anchorCtr="0" anchor="t" bIns="0" lIns="45700" spcFirstLastPara="1" rIns="45700" wrap="square" tIns="0">
            <a:normAutofit/>
          </a:bodyPr>
          <a:lstStyle/>
          <a:p>
            <a:pPr indent="-91440" lvl="0" marL="91440" rtl="0" algn="l">
              <a:lnSpc>
                <a:spcPct val="90000"/>
              </a:lnSpc>
              <a:spcBef>
                <a:spcPts val="0"/>
              </a:spcBef>
              <a:spcAft>
                <a:spcPts val="0"/>
              </a:spcAft>
              <a:buSzPts val="2200"/>
              <a:buChar char=" "/>
            </a:pPr>
            <a:r>
              <a:rPr lang="en-US" sz="2200"/>
              <a:t>Step-1: Login to </a:t>
            </a:r>
            <a:r>
              <a:rPr lang="en-US" sz="2200" u="sng">
                <a:solidFill>
                  <a:schemeClr val="hlink"/>
                </a:solidFill>
                <a:hlinkClick r:id="rId3"/>
              </a:rPr>
              <a:t>https://portal.azure.com</a:t>
            </a:r>
            <a:r>
              <a:rPr lang="en-US" sz="2200"/>
              <a:t>.</a:t>
            </a:r>
            <a:endParaRPr/>
          </a:p>
          <a:p>
            <a:pPr indent="0" lvl="0" marL="91440" rtl="0" algn="l">
              <a:lnSpc>
                <a:spcPct val="90000"/>
              </a:lnSpc>
              <a:spcBef>
                <a:spcPts val="1400"/>
              </a:spcBef>
              <a:spcAft>
                <a:spcPts val="0"/>
              </a:spcAft>
              <a:buSzPts val="2200"/>
              <a:buNone/>
            </a:pPr>
            <a:r>
              <a:t/>
            </a:r>
            <a:endParaRPr sz="2200"/>
          </a:p>
          <a:p>
            <a:pPr indent="-91440" lvl="0" marL="91440" rtl="0" algn="l">
              <a:lnSpc>
                <a:spcPct val="90000"/>
              </a:lnSpc>
              <a:spcBef>
                <a:spcPts val="1400"/>
              </a:spcBef>
              <a:spcAft>
                <a:spcPts val="0"/>
              </a:spcAft>
              <a:buSzPts val="2200"/>
              <a:buChar char=" "/>
            </a:pPr>
            <a:r>
              <a:rPr lang="en-US" sz="2200"/>
              <a:t>Step-2: Now click on the “Virtual machines” option from the left side Menu and then click on the “Create” link.</a:t>
            </a:r>
            <a:endParaRPr sz="2200"/>
          </a:p>
        </p:txBody>
      </p:sp>
      <p:pic>
        <p:nvPicPr>
          <p:cNvPr id="199" name="Google Shape;199;p19"/>
          <p:cNvPicPr preferRelativeResize="0"/>
          <p:nvPr/>
        </p:nvPicPr>
        <p:blipFill rotWithShape="1">
          <a:blip r:embed="rId4">
            <a:alphaModFix/>
          </a:blip>
          <a:srcRect b="0" l="0" r="0" t="0"/>
          <a:stretch/>
        </p:blipFill>
        <p:spPr>
          <a:xfrm>
            <a:off x="4612640" y="1104348"/>
            <a:ext cx="6585969" cy="511710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2"/>
          <p:cNvSpPr txBox="1"/>
          <p:nvPr>
            <p:ph type="title"/>
          </p:nvPr>
        </p:nvSpPr>
        <p:spPr>
          <a:xfrm>
            <a:off x="508000" y="2595880"/>
            <a:ext cx="10530911" cy="1666240"/>
          </a:xfrm>
          <a:prstGeom prst="rect">
            <a:avLst/>
          </a:prstGeom>
          <a:noFill/>
          <a:ln>
            <a:noFill/>
          </a:ln>
        </p:spPr>
        <p:txBody>
          <a:bodyPr anchorCtr="0" anchor="b" bIns="45700" lIns="91425" spcFirstLastPara="1" rIns="91425" wrap="square" tIns="45700">
            <a:noAutofit/>
          </a:bodyPr>
          <a:lstStyle/>
          <a:p>
            <a:pPr indent="0" lvl="0" marL="0" rtl="0" algn="ctr">
              <a:lnSpc>
                <a:spcPct val="85000"/>
              </a:lnSpc>
              <a:spcBef>
                <a:spcPts val="0"/>
              </a:spcBef>
              <a:spcAft>
                <a:spcPts val="0"/>
              </a:spcAft>
              <a:buClr>
                <a:srgbClr val="3F3F3F"/>
              </a:buClr>
              <a:buSzPts val="4800"/>
              <a:buFont typeface="Calibri"/>
              <a:buNone/>
            </a:pPr>
            <a:r>
              <a:rPr b="0" lang="en-US" sz="4800"/>
              <a:t>Azure Infrastructure</a:t>
            </a:r>
            <a:br>
              <a:rPr b="0" lang="en-US" sz="4800"/>
            </a:br>
            <a:endParaRPr b="0" sz="4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4" name="Shape 204"/>
        <p:cNvGrpSpPr/>
        <p:nvPr/>
      </p:nvGrpSpPr>
      <p:grpSpPr>
        <a:xfrm>
          <a:off x="0" y="0"/>
          <a:ext cx="0" cy="0"/>
          <a:chOff x="0" y="0"/>
          <a:chExt cx="0" cy="0"/>
        </a:xfrm>
      </p:grpSpPr>
      <p:sp>
        <p:nvSpPr>
          <p:cNvPr id="205" name="Google Shape;205;p20"/>
          <p:cNvSpPr txBox="1"/>
          <p:nvPr>
            <p:ph idx="1" type="body"/>
          </p:nvPr>
        </p:nvSpPr>
        <p:spPr>
          <a:xfrm>
            <a:off x="162561" y="1060175"/>
            <a:ext cx="3860799" cy="4771666"/>
          </a:xfrm>
          <a:prstGeom prst="rect">
            <a:avLst/>
          </a:prstGeom>
          <a:noFill/>
          <a:ln>
            <a:noFill/>
          </a:ln>
        </p:spPr>
        <p:txBody>
          <a:bodyPr anchorCtr="0" anchor="t" bIns="0" lIns="45700" spcFirstLastPara="1" rIns="45700" wrap="square" tIns="0">
            <a:normAutofit/>
          </a:bodyPr>
          <a:lstStyle/>
          <a:p>
            <a:pPr indent="-91440" lvl="0" marL="91440" rtl="0" algn="l">
              <a:lnSpc>
                <a:spcPct val="90000"/>
              </a:lnSpc>
              <a:spcBef>
                <a:spcPts val="0"/>
              </a:spcBef>
              <a:spcAft>
                <a:spcPts val="0"/>
              </a:spcAft>
              <a:buSzPts val="2000"/>
              <a:buChar char=" "/>
            </a:pPr>
            <a:r>
              <a:rPr lang="en-US"/>
              <a:t>Step- 3: Fill the details required. A few of the options you can keep as it is but based on your business need you can change those.</a:t>
            </a:r>
            <a:endParaRPr/>
          </a:p>
        </p:txBody>
      </p:sp>
      <p:pic>
        <p:nvPicPr>
          <p:cNvPr descr="A screenshot of a computer&#10;&#10;Description automatically generated" id="206" name="Google Shape;206;p20"/>
          <p:cNvPicPr preferRelativeResize="0"/>
          <p:nvPr/>
        </p:nvPicPr>
        <p:blipFill rotWithShape="1">
          <a:blip r:embed="rId3">
            <a:alphaModFix/>
          </a:blip>
          <a:srcRect b="0" l="0" r="0" t="0"/>
          <a:stretch/>
        </p:blipFill>
        <p:spPr>
          <a:xfrm>
            <a:off x="4861275" y="1130175"/>
            <a:ext cx="5239100" cy="4926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0" name="Shape 210"/>
        <p:cNvGrpSpPr/>
        <p:nvPr/>
      </p:nvGrpSpPr>
      <p:grpSpPr>
        <a:xfrm>
          <a:off x="0" y="0"/>
          <a:ext cx="0" cy="0"/>
          <a:chOff x="0" y="0"/>
          <a:chExt cx="0" cy="0"/>
        </a:xfrm>
      </p:grpSpPr>
      <p:pic>
        <p:nvPicPr>
          <p:cNvPr id="211" name="Google Shape;211;p21"/>
          <p:cNvPicPr preferRelativeResize="0"/>
          <p:nvPr>
            <p:ph idx="1" type="body"/>
          </p:nvPr>
        </p:nvPicPr>
        <p:blipFill rotWithShape="1">
          <a:blip r:embed="rId3">
            <a:alphaModFix/>
          </a:blip>
          <a:srcRect b="0" l="0" r="0" t="0"/>
          <a:stretch/>
        </p:blipFill>
        <p:spPr>
          <a:xfrm>
            <a:off x="1986998" y="1131888"/>
            <a:ext cx="7205179" cy="509428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5" name="Shape 215"/>
        <p:cNvGrpSpPr/>
        <p:nvPr/>
      </p:nvGrpSpPr>
      <p:grpSpPr>
        <a:xfrm>
          <a:off x="0" y="0"/>
          <a:ext cx="0" cy="0"/>
          <a:chOff x="0" y="0"/>
          <a:chExt cx="0" cy="0"/>
        </a:xfrm>
      </p:grpSpPr>
      <p:pic>
        <p:nvPicPr>
          <p:cNvPr id="216" name="Google Shape;216;p22"/>
          <p:cNvPicPr preferRelativeResize="0"/>
          <p:nvPr>
            <p:ph idx="1" type="body"/>
          </p:nvPr>
        </p:nvPicPr>
        <p:blipFill rotWithShape="1">
          <a:blip r:embed="rId3">
            <a:alphaModFix/>
          </a:blip>
          <a:srcRect b="0" l="0" r="0" t="0"/>
          <a:stretch/>
        </p:blipFill>
        <p:spPr>
          <a:xfrm>
            <a:off x="1931988" y="2393156"/>
            <a:ext cx="7638732" cy="28697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0" name="Shape 220"/>
        <p:cNvGrpSpPr/>
        <p:nvPr/>
      </p:nvGrpSpPr>
      <p:grpSpPr>
        <a:xfrm>
          <a:off x="0" y="0"/>
          <a:ext cx="0" cy="0"/>
          <a:chOff x="0" y="0"/>
          <a:chExt cx="0" cy="0"/>
        </a:xfrm>
      </p:grpSpPr>
      <p:sp>
        <p:nvSpPr>
          <p:cNvPr id="221" name="Google Shape;221;p23"/>
          <p:cNvSpPr txBox="1"/>
          <p:nvPr>
            <p:ph idx="1" type="body"/>
          </p:nvPr>
        </p:nvSpPr>
        <p:spPr>
          <a:xfrm>
            <a:off x="726369" y="1344655"/>
            <a:ext cx="3662752" cy="2292626"/>
          </a:xfrm>
          <a:prstGeom prst="rect">
            <a:avLst/>
          </a:prstGeom>
          <a:noFill/>
          <a:ln>
            <a:noFill/>
          </a:ln>
        </p:spPr>
        <p:txBody>
          <a:bodyPr anchorCtr="0" anchor="t" bIns="0" lIns="45700" spcFirstLastPara="1" rIns="45700" wrap="square" tIns="0">
            <a:normAutofit/>
          </a:bodyPr>
          <a:lstStyle/>
          <a:p>
            <a:pPr indent="-91440" lvl="0" marL="91440" rtl="0" algn="l">
              <a:lnSpc>
                <a:spcPct val="90000"/>
              </a:lnSpc>
              <a:spcBef>
                <a:spcPts val="0"/>
              </a:spcBef>
              <a:spcAft>
                <a:spcPts val="0"/>
              </a:spcAft>
              <a:buSzPts val="3600"/>
              <a:buChar char=" "/>
            </a:pPr>
            <a:r>
              <a:rPr lang="en-US" sz="3600">
                <a:solidFill>
                  <a:schemeClr val="dk1"/>
                </a:solidFill>
              </a:rPr>
              <a:t>Click on “Next: Disks &gt;” button</a:t>
            </a:r>
            <a:endParaRPr sz="3600"/>
          </a:p>
        </p:txBody>
      </p:sp>
      <p:pic>
        <p:nvPicPr>
          <p:cNvPr id="222" name="Google Shape;222;p23"/>
          <p:cNvPicPr preferRelativeResize="0"/>
          <p:nvPr>
            <p:ph idx="4294967295" type="body"/>
          </p:nvPr>
        </p:nvPicPr>
        <p:blipFill rotWithShape="1">
          <a:blip r:embed="rId3">
            <a:alphaModFix/>
          </a:blip>
          <a:srcRect b="0" l="0" r="0" t="0"/>
          <a:stretch/>
        </p:blipFill>
        <p:spPr>
          <a:xfrm>
            <a:off x="4185921" y="1025525"/>
            <a:ext cx="6217920" cy="555148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6" name="Shape 226"/>
        <p:cNvGrpSpPr/>
        <p:nvPr/>
      </p:nvGrpSpPr>
      <p:grpSpPr>
        <a:xfrm>
          <a:off x="0" y="0"/>
          <a:ext cx="0" cy="0"/>
          <a:chOff x="0" y="0"/>
          <a:chExt cx="0" cy="0"/>
        </a:xfrm>
      </p:grpSpPr>
      <p:sp>
        <p:nvSpPr>
          <p:cNvPr id="227" name="Google Shape;227;p24"/>
          <p:cNvSpPr txBox="1"/>
          <p:nvPr>
            <p:ph type="title"/>
          </p:nvPr>
        </p:nvSpPr>
        <p:spPr>
          <a:xfrm>
            <a:off x="54864" y="312927"/>
            <a:ext cx="10045520" cy="637546"/>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rgbClr val="3F3F3F"/>
              </a:buClr>
              <a:buSzPts val="3600"/>
              <a:buFont typeface="Calibri"/>
              <a:buNone/>
            </a:pPr>
            <a:r>
              <a:rPr b="0" lang="en-US" sz="3600">
                <a:latin typeface="Calibri"/>
                <a:ea typeface="Calibri"/>
                <a:cs typeface="Calibri"/>
                <a:sym typeface="Calibri"/>
              </a:rPr>
              <a:t>Click on Next: Networking button</a:t>
            </a:r>
            <a:endParaRPr/>
          </a:p>
        </p:txBody>
      </p:sp>
      <p:pic>
        <p:nvPicPr>
          <p:cNvPr id="228" name="Google Shape;228;p24"/>
          <p:cNvPicPr preferRelativeResize="0"/>
          <p:nvPr>
            <p:ph idx="1" type="body"/>
          </p:nvPr>
        </p:nvPicPr>
        <p:blipFill rotWithShape="1">
          <a:blip r:embed="rId3">
            <a:alphaModFix/>
          </a:blip>
          <a:srcRect b="0" l="0" r="0" t="0"/>
          <a:stretch/>
        </p:blipFill>
        <p:spPr>
          <a:xfrm>
            <a:off x="359664" y="1308296"/>
            <a:ext cx="5431536" cy="4741471"/>
          </a:xfrm>
          <a:prstGeom prst="rect">
            <a:avLst/>
          </a:prstGeom>
          <a:noFill/>
          <a:ln>
            <a:noFill/>
          </a:ln>
        </p:spPr>
      </p:pic>
      <p:pic>
        <p:nvPicPr>
          <p:cNvPr id="229" name="Google Shape;229;p24"/>
          <p:cNvPicPr preferRelativeResize="0"/>
          <p:nvPr/>
        </p:nvPicPr>
        <p:blipFill rotWithShape="1">
          <a:blip r:embed="rId4">
            <a:alphaModFix/>
          </a:blip>
          <a:srcRect b="0" l="0" r="0" t="0"/>
          <a:stretch/>
        </p:blipFill>
        <p:spPr>
          <a:xfrm>
            <a:off x="6024775" y="2043075"/>
            <a:ext cx="5838349" cy="29138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3" name="Shape 233"/>
        <p:cNvGrpSpPr/>
        <p:nvPr/>
      </p:nvGrpSpPr>
      <p:grpSpPr>
        <a:xfrm>
          <a:off x="0" y="0"/>
          <a:ext cx="0" cy="0"/>
          <a:chOff x="0" y="0"/>
          <a:chExt cx="0" cy="0"/>
        </a:xfrm>
      </p:grpSpPr>
      <p:sp>
        <p:nvSpPr>
          <p:cNvPr id="234" name="Google Shape;234;p25"/>
          <p:cNvSpPr txBox="1"/>
          <p:nvPr>
            <p:ph idx="1" type="body"/>
          </p:nvPr>
        </p:nvSpPr>
        <p:spPr>
          <a:xfrm>
            <a:off x="0" y="972189"/>
            <a:ext cx="3596641" cy="3254371"/>
          </a:xfrm>
          <a:prstGeom prst="rect">
            <a:avLst/>
          </a:prstGeom>
          <a:noFill/>
          <a:ln>
            <a:noFill/>
          </a:ln>
        </p:spPr>
        <p:txBody>
          <a:bodyPr anchorCtr="0" anchor="t" bIns="0" lIns="45700" spcFirstLastPara="1" rIns="45700" wrap="square" tIns="0">
            <a:normAutofit/>
          </a:bodyPr>
          <a:lstStyle/>
          <a:p>
            <a:pPr indent="0" lvl="0" marL="91440" rtl="0" algn="l">
              <a:lnSpc>
                <a:spcPct val="90000"/>
              </a:lnSpc>
              <a:spcBef>
                <a:spcPts val="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a:p>
            <a:pPr indent="-91440" lvl="0" marL="91440" rtl="0" algn="l">
              <a:lnSpc>
                <a:spcPct val="90000"/>
              </a:lnSpc>
              <a:spcBef>
                <a:spcPts val="1400"/>
              </a:spcBef>
              <a:spcAft>
                <a:spcPts val="0"/>
              </a:spcAft>
              <a:buSzPts val="2000"/>
              <a:buChar char=" "/>
            </a:pPr>
            <a:r>
              <a:rPr lang="en-US"/>
              <a:t>Click on the “Review + Create” button. Azure will validate the above details internally and will show a message “Validation passed”.</a:t>
            </a:r>
            <a:endParaRPr/>
          </a:p>
        </p:txBody>
      </p:sp>
      <p:pic>
        <p:nvPicPr>
          <p:cNvPr id="235" name="Google Shape;235;p25"/>
          <p:cNvPicPr preferRelativeResize="0"/>
          <p:nvPr>
            <p:ph idx="4294967295" type="body"/>
          </p:nvPr>
        </p:nvPicPr>
        <p:blipFill rotWithShape="1">
          <a:blip r:embed="rId3">
            <a:alphaModFix/>
          </a:blip>
          <a:srcRect b="11519" l="0" r="1" t="0"/>
          <a:stretch/>
        </p:blipFill>
        <p:spPr>
          <a:xfrm>
            <a:off x="4289975" y="0"/>
            <a:ext cx="5507400" cy="6858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9" name="Shape 239"/>
        <p:cNvGrpSpPr/>
        <p:nvPr/>
      </p:nvGrpSpPr>
      <p:grpSpPr>
        <a:xfrm>
          <a:off x="0" y="0"/>
          <a:ext cx="0" cy="0"/>
          <a:chOff x="0" y="0"/>
          <a:chExt cx="0" cy="0"/>
        </a:xfrm>
      </p:grpSpPr>
      <p:sp>
        <p:nvSpPr>
          <p:cNvPr id="240" name="Google Shape;240;p26"/>
          <p:cNvSpPr txBox="1"/>
          <p:nvPr>
            <p:ph idx="1" type="body"/>
          </p:nvPr>
        </p:nvSpPr>
        <p:spPr>
          <a:xfrm>
            <a:off x="142240" y="1060175"/>
            <a:ext cx="2966719" cy="3166385"/>
          </a:xfrm>
          <a:prstGeom prst="rect">
            <a:avLst/>
          </a:prstGeom>
          <a:noFill/>
          <a:ln>
            <a:noFill/>
          </a:ln>
        </p:spPr>
        <p:txBody>
          <a:bodyPr anchorCtr="0" anchor="t" bIns="0" lIns="45700" spcFirstLastPara="1" rIns="45700" wrap="square" tIns="0">
            <a:normAutofit/>
          </a:bodyPr>
          <a:lstStyle/>
          <a:p>
            <a:pPr indent="-91440" lvl="0" marL="91440" rtl="0" algn="l">
              <a:lnSpc>
                <a:spcPct val="90000"/>
              </a:lnSpc>
              <a:spcBef>
                <a:spcPts val="0"/>
              </a:spcBef>
              <a:spcAft>
                <a:spcPts val="0"/>
              </a:spcAft>
              <a:buSzPts val="2000"/>
              <a:buChar char=" "/>
            </a:pPr>
            <a:r>
              <a:rPr lang="en-US"/>
              <a:t>Step- 4: Now click on the “Create” button. It will show you “Your deployment is complete". Now click on “Go to resource”</a:t>
            </a:r>
            <a:endParaRPr/>
          </a:p>
        </p:txBody>
      </p:sp>
      <p:pic>
        <p:nvPicPr>
          <p:cNvPr id="241" name="Google Shape;241;p26"/>
          <p:cNvPicPr preferRelativeResize="0"/>
          <p:nvPr>
            <p:ph idx="4294967295" type="body"/>
          </p:nvPr>
        </p:nvPicPr>
        <p:blipFill rotWithShape="1">
          <a:blip r:embed="rId3">
            <a:alphaModFix/>
          </a:blip>
          <a:srcRect b="1" l="23533" r="30328" t="0"/>
          <a:stretch/>
        </p:blipFill>
        <p:spPr>
          <a:xfrm>
            <a:off x="3918875" y="0"/>
            <a:ext cx="5726700" cy="6858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5" name="Shape 245"/>
        <p:cNvGrpSpPr/>
        <p:nvPr/>
      </p:nvGrpSpPr>
      <p:grpSpPr>
        <a:xfrm>
          <a:off x="0" y="0"/>
          <a:ext cx="0" cy="0"/>
          <a:chOff x="0" y="0"/>
          <a:chExt cx="0" cy="0"/>
        </a:xfrm>
      </p:grpSpPr>
      <p:sp>
        <p:nvSpPr>
          <p:cNvPr id="246" name="Google Shape;246;p27"/>
          <p:cNvSpPr txBox="1"/>
          <p:nvPr>
            <p:ph type="title"/>
          </p:nvPr>
        </p:nvSpPr>
        <p:spPr>
          <a:xfrm>
            <a:off x="0" y="1320800"/>
            <a:ext cx="3210560" cy="2397760"/>
          </a:xfrm>
          <a:prstGeom prst="rect">
            <a:avLst/>
          </a:prstGeom>
          <a:noFill/>
          <a:ln>
            <a:noFill/>
          </a:ln>
        </p:spPr>
        <p:txBody>
          <a:bodyPr anchorCtr="0" anchor="b" bIns="45700" lIns="91425" spcFirstLastPara="1" rIns="91425" wrap="square" tIns="45700">
            <a:normAutofit/>
          </a:bodyPr>
          <a:lstStyle/>
          <a:p>
            <a:pPr indent="0" lvl="0" marL="0" rtl="0" algn="ctr">
              <a:lnSpc>
                <a:spcPct val="85000"/>
              </a:lnSpc>
              <a:spcBef>
                <a:spcPts val="0"/>
              </a:spcBef>
              <a:spcAft>
                <a:spcPts val="0"/>
              </a:spcAft>
              <a:buClr>
                <a:schemeClr val="dk1"/>
              </a:buClr>
              <a:buSzPts val="2000"/>
              <a:buFont typeface="Calibri"/>
              <a:buNone/>
            </a:pPr>
            <a:r>
              <a:rPr b="0" lang="en-US" sz="2000">
                <a:solidFill>
                  <a:schemeClr val="dk1"/>
                </a:solidFill>
                <a:latin typeface="Calibri"/>
                <a:ea typeface="Calibri"/>
                <a:cs typeface="Calibri"/>
                <a:sym typeface="Calibri"/>
              </a:rPr>
              <a:t>Step- 5: Congratulations, Now you have created the VM successfully. Click on the Connect button to connect to the VM.</a:t>
            </a:r>
            <a:br>
              <a:rPr b="0" lang="en-US" sz="2000">
                <a:solidFill>
                  <a:schemeClr val="dk1"/>
                </a:solidFill>
                <a:latin typeface="Calibri"/>
                <a:ea typeface="Calibri"/>
                <a:cs typeface="Calibri"/>
                <a:sym typeface="Calibri"/>
              </a:rPr>
            </a:br>
            <a:br>
              <a:rPr b="0" lang="en-US" sz="2000">
                <a:solidFill>
                  <a:schemeClr val="dk1"/>
                </a:solidFill>
                <a:latin typeface="Calibri"/>
                <a:ea typeface="Calibri"/>
                <a:cs typeface="Calibri"/>
                <a:sym typeface="Calibri"/>
              </a:rPr>
            </a:br>
            <a:endParaRPr b="0" sz="2000">
              <a:solidFill>
                <a:schemeClr val="dk1"/>
              </a:solidFill>
              <a:latin typeface="Calibri"/>
              <a:ea typeface="Calibri"/>
              <a:cs typeface="Calibri"/>
              <a:sym typeface="Calibri"/>
            </a:endParaRPr>
          </a:p>
        </p:txBody>
      </p:sp>
      <p:pic>
        <p:nvPicPr>
          <p:cNvPr id="247" name="Google Shape;247;p27"/>
          <p:cNvPicPr preferRelativeResize="0"/>
          <p:nvPr>
            <p:ph idx="4294967295" type="body"/>
          </p:nvPr>
        </p:nvPicPr>
        <p:blipFill rotWithShape="1">
          <a:blip r:embed="rId3">
            <a:alphaModFix/>
          </a:blip>
          <a:srcRect b="0" l="0" r="0" t="0"/>
          <a:stretch/>
        </p:blipFill>
        <p:spPr>
          <a:xfrm>
            <a:off x="3352800" y="1320800"/>
            <a:ext cx="7985700" cy="5141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8"/>
          <p:cNvSpPr txBox="1"/>
          <p:nvPr>
            <p:ph idx="1" type="body"/>
          </p:nvPr>
        </p:nvSpPr>
        <p:spPr>
          <a:xfrm>
            <a:off x="3367571" y="1301750"/>
            <a:ext cx="2537930" cy="914400"/>
          </a:xfrm>
          <a:prstGeom prst="rect">
            <a:avLst/>
          </a:prstGeom>
          <a:noFill/>
          <a:ln>
            <a:noFill/>
          </a:ln>
        </p:spPr>
        <p:txBody>
          <a:bodyPr anchorCtr="0" anchor="t" bIns="45700" lIns="0" spcFirstLastPara="1" rIns="0" wrap="square" tIns="45700">
            <a:normAutofit/>
          </a:bodyPr>
          <a:lstStyle/>
          <a:p>
            <a:pPr indent="-91440" lvl="0" marL="91440" rtl="0" algn="l">
              <a:lnSpc>
                <a:spcPct val="90000"/>
              </a:lnSpc>
              <a:spcBef>
                <a:spcPts val="0"/>
              </a:spcBef>
              <a:spcAft>
                <a:spcPts val="0"/>
              </a:spcAft>
              <a:buSzPts val="3600"/>
              <a:buChar char=" "/>
            </a:pPr>
            <a:r>
              <a:rPr b="0" lang="en-US"/>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3"/>
          <p:cNvSpPr txBox="1"/>
          <p:nvPr>
            <p:ph type="title"/>
          </p:nvPr>
        </p:nvSpPr>
        <p:spPr>
          <a:xfrm>
            <a:off x="461696" y="90700"/>
            <a:ext cx="10045500" cy="6375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3200"/>
              <a:buFont typeface="Calibri"/>
              <a:buNone/>
            </a:pPr>
            <a:r>
              <a:rPr b="0" lang="en-US">
                <a:latin typeface="Calibri"/>
                <a:ea typeface="Calibri"/>
                <a:cs typeface="Calibri"/>
                <a:sym typeface="Calibri"/>
              </a:rPr>
              <a:t>What you will learn</a:t>
            </a:r>
            <a:endParaRPr b="0">
              <a:latin typeface="Calibri"/>
              <a:ea typeface="Calibri"/>
              <a:cs typeface="Calibri"/>
              <a:sym typeface="Calibri"/>
            </a:endParaRPr>
          </a:p>
        </p:txBody>
      </p:sp>
      <p:sp>
        <p:nvSpPr>
          <p:cNvPr id="82" name="Google Shape;82;p3"/>
          <p:cNvSpPr txBox="1"/>
          <p:nvPr>
            <p:ph idx="1" type="body"/>
          </p:nvPr>
        </p:nvSpPr>
        <p:spPr>
          <a:xfrm>
            <a:off x="531671" y="1275394"/>
            <a:ext cx="10904100" cy="5237700"/>
          </a:xfrm>
          <a:prstGeom prst="rect">
            <a:avLst/>
          </a:prstGeom>
          <a:noFill/>
          <a:ln>
            <a:noFill/>
          </a:ln>
        </p:spPr>
        <p:txBody>
          <a:bodyPr anchorCtr="0" anchor="t" bIns="0" lIns="45700" spcFirstLastPara="1" rIns="45700" wrap="square" tIns="0">
            <a:normAutofit/>
          </a:bodyPr>
          <a:lstStyle/>
          <a:p>
            <a:pPr indent="-91440" lvl="0" marL="91440" rtl="0" algn="l">
              <a:lnSpc>
                <a:spcPct val="90000"/>
              </a:lnSpc>
              <a:spcBef>
                <a:spcPts val="0"/>
              </a:spcBef>
              <a:spcAft>
                <a:spcPts val="0"/>
              </a:spcAft>
              <a:buClr>
                <a:schemeClr val="dk1"/>
              </a:buClr>
              <a:buSzPts val="2400"/>
              <a:buFont typeface="Noto Sans Symbols"/>
              <a:buChar char="▪"/>
            </a:pPr>
            <a:r>
              <a:rPr lang="en-US" sz="2400"/>
              <a:t>At the core of the lesson</a:t>
            </a:r>
            <a:endParaRPr/>
          </a:p>
          <a:p>
            <a:pPr indent="-91440" lvl="0" marL="91440" rtl="0" algn="l">
              <a:lnSpc>
                <a:spcPct val="90000"/>
              </a:lnSpc>
              <a:spcBef>
                <a:spcPts val="1400"/>
              </a:spcBef>
              <a:spcAft>
                <a:spcPts val="0"/>
              </a:spcAft>
              <a:buClr>
                <a:schemeClr val="dk1"/>
              </a:buClr>
              <a:buSzPts val="2400"/>
              <a:buFont typeface="Noto Sans Symbols"/>
              <a:buChar char="▪"/>
            </a:pPr>
            <a:r>
              <a:rPr lang="en-US" sz="2400"/>
              <a:t>You will learn:</a:t>
            </a:r>
            <a:endParaRPr/>
          </a:p>
          <a:p>
            <a:pPr indent="-91440" lvl="0" marL="91440" rtl="0" algn="l">
              <a:lnSpc>
                <a:spcPct val="90000"/>
              </a:lnSpc>
              <a:spcBef>
                <a:spcPts val="1400"/>
              </a:spcBef>
              <a:spcAft>
                <a:spcPts val="0"/>
              </a:spcAft>
              <a:buClr>
                <a:schemeClr val="dk1"/>
              </a:buClr>
              <a:buSzPts val="2400"/>
              <a:buFont typeface="Noto Sans Symbols"/>
              <a:buChar char="▪"/>
            </a:pPr>
            <a:r>
              <a:rPr lang="en-US" sz="2400"/>
              <a:t>Azure infrastructure and datacentres.</a:t>
            </a:r>
            <a:endParaRPr/>
          </a:p>
          <a:p>
            <a:pPr indent="-91440" lvl="0" marL="91440" rtl="0" algn="l">
              <a:lnSpc>
                <a:spcPct val="90000"/>
              </a:lnSpc>
              <a:spcBef>
                <a:spcPts val="1400"/>
              </a:spcBef>
              <a:spcAft>
                <a:spcPts val="0"/>
              </a:spcAft>
              <a:buClr>
                <a:schemeClr val="dk1"/>
              </a:buClr>
              <a:buSzPts val="2400"/>
              <a:buFont typeface="Noto Sans Symbols"/>
              <a:buChar char="▪"/>
            </a:pPr>
            <a:r>
              <a:rPr lang="en-US" sz="2400"/>
              <a:t>Virtual machines (VMs) and Azure VM types.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 name="Shape 87"/>
        <p:cNvGrpSpPr/>
        <p:nvPr/>
      </p:nvGrpSpPr>
      <p:grpSpPr>
        <a:xfrm>
          <a:off x="0" y="0"/>
          <a:ext cx="0" cy="0"/>
          <a:chOff x="0" y="0"/>
          <a:chExt cx="0" cy="0"/>
        </a:xfrm>
      </p:grpSpPr>
      <p:sp>
        <p:nvSpPr>
          <p:cNvPr id="88" name="Google Shape;88;p4"/>
          <p:cNvSpPr txBox="1"/>
          <p:nvPr>
            <p:ph type="title"/>
          </p:nvPr>
        </p:nvSpPr>
        <p:spPr>
          <a:xfrm>
            <a:off x="566671" y="242325"/>
            <a:ext cx="10045520" cy="637546"/>
          </a:xfrm>
          <a:prstGeom prst="rect">
            <a:avLst/>
          </a:prstGeom>
          <a:noFill/>
          <a:ln>
            <a:noFill/>
          </a:ln>
        </p:spPr>
        <p:txBody>
          <a:bodyPr anchorCtr="0" anchor="ctr" bIns="45700" lIns="91425" spcFirstLastPara="1" rIns="91425" wrap="square" tIns="45700">
            <a:noAutofit/>
          </a:bodyPr>
          <a:lstStyle/>
          <a:p>
            <a:pPr indent="0" lvl="0" marL="0" rtl="0" algn="l">
              <a:lnSpc>
                <a:spcPct val="85000"/>
              </a:lnSpc>
              <a:spcBef>
                <a:spcPts val="0"/>
              </a:spcBef>
              <a:spcAft>
                <a:spcPts val="0"/>
              </a:spcAft>
              <a:buClr>
                <a:srgbClr val="3F3F3F"/>
              </a:buClr>
              <a:buSzPts val="3600"/>
              <a:buFont typeface="Calibri"/>
              <a:buNone/>
            </a:pPr>
            <a:r>
              <a:rPr b="0" i="0" lang="en-US" sz="3600">
                <a:latin typeface="Calibri"/>
                <a:ea typeface="Calibri"/>
                <a:cs typeface="Calibri"/>
                <a:sym typeface="Calibri"/>
              </a:rPr>
              <a:t>Azure Data Centers</a:t>
            </a:r>
            <a:endParaRPr b="0" sz="3600">
              <a:latin typeface="Calibri"/>
              <a:ea typeface="Calibri"/>
              <a:cs typeface="Calibri"/>
              <a:sym typeface="Calibri"/>
            </a:endParaRPr>
          </a:p>
        </p:txBody>
      </p:sp>
      <p:sp>
        <p:nvSpPr>
          <p:cNvPr id="89" name="Google Shape;89;p4"/>
          <p:cNvSpPr txBox="1"/>
          <p:nvPr>
            <p:ph idx="1" type="body"/>
          </p:nvPr>
        </p:nvSpPr>
        <p:spPr>
          <a:xfrm>
            <a:off x="283622" y="1344654"/>
            <a:ext cx="5305809" cy="3395577"/>
          </a:xfrm>
          <a:prstGeom prst="rect">
            <a:avLst/>
          </a:prstGeom>
          <a:noFill/>
          <a:ln>
            <a:noFill/>
          </a:ln>
        </p:spPr>
        <p:txBody>
          <a:bodyPr anchorCtr="0" anchor="t" bIns="0" lIns="45700" spcFirstLastPara="1" rIns="45700" wrap="square" tIns="0">
            <a:normAutofit/>
          </a:bodyPr>
          <a:lstStyle/>
          <a:p>
            <a:pPr indent="0" lvl="0" marL="0" rtl="0" algn="l">
              <a:lnSpc>
                <a:spcPct val="90000"/>
              </a:lnSpc>
              <a:spcBef>
                <a:spcPts val="0"/>
              </a:spcBef>
              <a:spcAft>
                <a:spcPts val="0"/>
              </a:spcAft>
              <a:buSzPts val="1500"/>
              <a:buNone/>
            </a:pPr>
            <a:r>
              <a:t/>
            </a:r>
            <a:endParaRPr b="0" i="0" sz="1500">
              <a:latin typeface="Arial"/>
              <a:ea typeface="Arial"/>
              <a:cs typeface="Arial"/>
              <a:sym typeface="Arial"/>
            </a:endParaRPr>
          </a:p>
          <a:p>
            <a:pPr indent="0" lvl="0" marL="0" rtl="0" algn="l">
              <a:lnSpc>
                <a:spcPct val="90000"/>
              </a:lnSpc>
              <a:spcBef>
                <a:spcPts val="1400"/>
              </a:spcBef>
              <a:spcAft>
                <a:spcPts val="0"/>
              </a:spcAft>
              <a:buSzPts val="1500"/>
              <a:buNone/>
            </a:pPr>
            <a:r>
              <a:t/>
            </a:r>
            <a:endParaRPr sz="1500">
              <a:latin typeface="Arial"/>
              <a:ea typeface="Arial"/>
              <a:cs typeface="Arial"/>
              <a:sym typeface="Arial"/>
            </a:endParaRPr>
          </a:p>
          <a:p>
            <a:pPr indent="0" lvl="0" marL="0" rtl="0" algn="l">
              <a:lnSpc>
                <a:spcPct val="90000"/>
              </a:lnSpc>
              <a:spcBef>
                <a:spcPts val="1400"/>
              </a:spcBef>
              <a:spcAft>
                <a:spcPts val="0"/>
              </a:spcAft>
              <a:buSzPts val="2000"/>
              <a:buNone/>
            </a:pPr>
            <a:r>
              <a:rPr b="0" i="0" lang="en-US"/>
              <a:t>Data Centers: Azure operates a vast network of data centers spread across different regions worldwide. </a:t>
            </a:r>
            <a:endParaRPr/>
          </a:p>
          <a:p>
            <a:pPr indent="0" lvl="0" marL="0" rtl="0" algn="l">
              <a:lnSpc>
                <a:spcPct val="90000"/>
              </a:lnSpc>
              <a:spcBef>
                <a:spcPts val="1400"/>
              </a:spcBef>
              <a:spcAft>
                <a:spcPts val="0"/>
              </a:spcAft>
              <a:buSzPts val="2000"/>
              <a:buNone/>
            </a:pPr>
            <a:r>
              <a:rPr b="0" i="0" lang="en-US"/>
              <a:t>As of my knowledge cutoff in September 2021, Azure had over 60 regions globally, with multiple data centers within each region. These regions are further classified as Azure geographies, such as Americas, Europe, Asia Pacific, and so on</a:t>
            </a:r>
            <a:r>
              <a:rPr b="0" i="0" lang="en-US">
                <a:latin typeface="Arial"/>
                <a:ea typeface="Arial"/>
                <a:cs typeface="Arial"/>
                <a:sym typeface="Arial"/>
              </a:rPr>
              <a:t>.</a:t>
            </a:r>
            <a:endParaRPr/>
          </a:p>
        </p:txBody>
      </p:sp>
      <p:pic>
        <p:nvPicPr>
          <p:cNvPr descr="Update on Microsoft Azure Data Center Locations | Joran Markx" id="90" name="Google Shape;90;p4"/>
          <p:cNvPicPr preferRelativeResize="0"/>
          <p:nvPr/>
        </p:nvPicPr>
        <p:blipFill rotWithShape="1">
          <a:blip r:embed="rId3">
            <a:alphaModFix/>
          </a:blip>
          <a:srcRect b="0" l="0" r="0" t="0"/>
          <a:stretch/>
        </p:blipFill>
        <p:spPr>
          <a:xfrm>
            <a:off x="5589430" y="1731210"/>
            <a:ext cx="6318947" cy="420223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5"/>
          <p:cNvSpPr txBox="1"/>
          <p:nvPr>
            <p:ph type="title"/>
          </p:nvPr>
        </p:nvSpPr>
        <p:spPr>
          <a:xfrm>
            <a:off x="163300" y="8"/>
            <a:ext cx="10045500" cy="6375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74151"/>
              </a:buClr>
              <a:buSzPts val="3600"/>
              <a:buFont typeface="Calibri"/>
              <a:buNone/>
            </a:pPr>
            <a:r>
              <a:rPr b="0" i="0" lang="en-US" sz="3600">
                <a:solidFill>
                  <a:srgbClr val="374151"/>
                </a:solidFill>
                <a:latin typeface="Calibri"/>
                <a:ea typeface="Calibri"/>
                <a:cs typeface="Calibri"/>
                <a:sym typeface="Calibri"/>
              </a:rPr>
              <a:t>Infrastructure Components: </a:t>
            </a:r>
            <a:endParaRPr sz="3600">
              <a:latin typeface="Calibri"/>
              <a:ea typeface="Calibri"/>
              <a:cs typeface="Calibri"/>
              <a:sym typeface="Calibri"/>
            </a:endParaRPr>
          </a:p>
        </p:txBody>
      </p:sp>
      <p:sp>
        <p:nvSpPr>
          <p:cNvPr id="97" name="Google Shape;97;p5"/>
          <p:cNvSpPr txBox="1"/>
          <p:nvPr>
            <p:ph idx="1" type="body"/>
          </p:nvPr>
        </p:nvSpPr>
        <p:spPr>
          <a:xfrm>
            <a:off x="566671" y="1060174"/>
            <a:ext cx="10904112" cy="5237595"/>
          </a:xfrm>
          <a:prstGeom prst="rect">
            <a:avLst/>
          </a:prstGeom>
          <a:noFill/>
          <a:ln>
            <a:noFill/>
          </a:ln>
        </p:spPr>
        <p:txBody>
          <a:bodyPr anchorCtr="0" anchor="t" bIns="0" lIns="45700" spcFirstLastPara="1" rIns="45700" wrap="square" tIns="0">
            <a:normAutofit/>
          </a:bodyPr>
          <a:lstStyle/>
          <a:p>
            <a:pPr indent="0" lvl="0" marL="0" rtl="0" algn="l">
              <a:lnSpc>
                <a:spcPct val="90000"/>
              </a:lnSpc>
              <a:spcBef>
                <a:spcPts val="0"/>
              </a:spcBef>
              <a:spcAft>
                <a:spcPts val="0"/>
              </a:spcAft>
              <a:buSzPts val="2000"/>
              <a:buNone/>
            </a:pPr>
            <a:r>
              <a:t/>
            </a:r>
            <a:endParaRPr b="0" i="0">
              <a:solidFill>
                <a:srgbClr val="374151"/>
              </a:solidFill>
              <a:latin typeface="Arial"/>
              <a:ea typeface="Arial"/>
              <a:cs typeface="Arial"/>
              <a:sym typeface="Arial"/>
            </a:endParaRPr>
          </a:p>
          <a:p>
            <a:pPr indent="0" lvl="0" marL="0" rtl="0" algn="l">
              <a:lnSpc>
                <a:spcPct val="90000"/>
              </a:lnSpc>
              <a:spcBef>
                <a:spcPts val="1400"/>
              </a:spcBef>
              <a:spcAft>
                <a:spcPts val="0"/>
              </a:spcAft>
              <a:buSzPts val="2000"/>
              <a:buNone/>
            </a:pPr>
            <a:r>
              <a:rPr b="0" i="0" lang="en-US">
                <a:solidFill>
                  <a:srgbClr val="374151"/>
                </a:solidFill>
              </a:rPr>
              <a:t>Azure data centers consist of various infrastructure components that work together to deliver cloud services.</a:t>
            </a:r>
            <a:endParaRPr/>
          </a:p>
          <a:p>
            <a:pPr indent="-91440" lvl="0" marL="91440" rtl="0" algn="l">
              <a:lnSpc>
                <a:spcPct val="90000"/>
              </a:lnSpc>
              <a:spcBef>
                <a:spcPts val="1400"/>
              </a:spcBef>
              <a:spcAft>
                <a:spcPts val="0"/>
              </a:spcAft>
              <a:buClr>
                <a:schemeClr val="dk1"/>
              </a:buClr>
              <a:buSzPts val="2000"/>
              <a:buFont typeface="Noto Sans Symbols"/>
              <a:buChar char="▪"/>
            </a:pPr>
            <a:r>
              <a:rPr b="0" i="0" lang="en-US">
                <a:solidFill>
                  <a:srgbClr val="374151"/>
                </a:solidFill>
              </a:rPr>
              <a:t>Servers and Compute</a:t>
            </a:r>
            <a:endParaRPr/>
          </a:p>
          <a:p>
            <a:pPr indent="-91440" lvl="0" marL="91440" rtl="0" algn="l">
              <a:lnSpc>
                <a:spcPct val="90000"/>
              </a:lnSpc>
              <a:spcBef>
                <a:spcPts val="1400"/>
              </a:spcBef>
              <a:spcAft>
                <a:spcPts val="0"/>
              </a:spcAft>
              <a:buClr>
                <a:schemeClr val="dk1"/>
              </a:buClr>
              <a:buSzPts val="2000"/>
              <a:buFont typeface="Noto Sans Symbols"/>
              <a:buChar char="▪"/>
            </a:pPr>
            <a:r>
              <a:rPr b="0" i="0" lang="en-US">
                <a:solidFill>
                  <a:srgbClr val="374151"/>
                </a:solidFill>
              </a:rPr>
              <a:t>Storage</a:t>
            </a:r>
            <a:endParaRPr>
              <a:solidFill>
                <a:srgbClr val="374151"/>
              </a:solidFill>
            </a:endParaRPr>
          </a:p>
          <a:p>
            <a:pPr indent="-91440" lvl="0" marL="91440" rtl="0" algn="l">
              <a:lnSpc>
                <a:spcPct val="90000"/>
              </a:lnSpc>
              <a:spcBef>
                <a:spcPts val="1400"/>
              </a:spcBef>
              <a:spcAft>
                <a:spcPts val="0"/>
              </a:spcAft>
              <a:buClr>
                <a:schemeClr val="dk1"/>
              </a:buClr>
              <a:buSzPts val="2000"/>
              <a:buFont typeface="Noto Sans Symbols"/>
              <a:buChar char="▪"/>
            </a:pPr>
            <a:r>
              <a:rPr b="0" i="0" lang="en-US">
                <a:solidFill>
                  <a:srgbClr val="374151"/>
                </a:solidFill>
              </a:rPr>
              <a:t>Networking</a:t>
            </a:r>
            <a:endParaRPr/>
          </a:p>
          <a:p>
            <a:pPr indent="-91440" lvl="0" marL="91440" rtl="0" algn="l">
              <a:lnSpc>
                <a:spcPct val="90000"/>
              </a:lnSpc>
              <a:spcBef>
                <a:spcPts val="1400"/>
              </a:spcBef>
              <a:spcAft>
                <a:spcPts val="0"/>
              </a:spcAft>
              <a:buClr>
                <a:schemeClr val="dk1"/>
              </a:buClr>
              <a:buSzPts val="2000"/>
              <a:buFont typeface="Noto Sans Symbols"/>
              <a:buChar char="▪"/>
            </a:pPr>
            <a:r>
              <a:rPr b="0" i="0" lang="en-US">
                <a:solidFill>
                  <a:srgbClr val="374151"/>
                </a:solidFill>
              </a:rPr>
              <a:t>Load Balancers</a:t>
            </a:r>
            <a:endParaRPr/>
          </a:p>
          <a:p>
            <a:pPr indent="-91440" lvl="0" marL="91440" rtl="0" algn="l">
              <a:lnSpc>
                <a:spcPct val="90000"/>
              </a:lnSpc>
              <a:spcBef>
                <a:spcPts val="1400"/>
              </a:spcBef>
              <a:spcAft>
                <a:spcPts val="0"/>
              </a:spcAft>
              <a:buClr>
                <a:schemeClr val="dk1"/>
              </a:buClr>
              <a:buSzPts val="2000"/>
              <a:buFont typeface="Noto Sans Symbols"/>
              <a:buChar char="▪"/>
            </a:pPr>
            <a:r>
              <a:rPr b="0" i="0" lang="en-US">
                <a:solidFill>
                  <a:srgbClr val="374151"/>
                </a:solidFill>
              </a:rPr>
              <a:t>Security</a:t>
            </a:r>
            <a:endParaRPr>
              <a:solidFill>
                <a:srgbClr val="374151"/>
              </a:solidFill>
            </a:endParaRPr>
          </a:p>
          <a:p>
            <a:pPr indent="-91440" lvl="0" marL="91440" rtl="0" algn="l">
              <a:lnSpc>
                <a:spcPct val="90000"/>
              </a:lnSpc>
              <a:spcBef>
                <a:spcPts val="1400"/>
              </a:spcBef>
              <a:spcAft>
                <a:spcPts val="0"/>
              </a:spcAft>
              <a:buClr>
                <a:schemeClr val="dk1"/>
              </a:buClr>
              <a:buSzPts val="2000"/>
              <a:buFont typeface="Noto Sans Symbols"/>
              <a:buChar char="▪"/>
            </a:pPr>
            <a:r>
              <a:rPr b="0" i="0" lang="en-US">
                <a:solidFill>
                  <a:srgbClr val="374151"/>
                </a:solidFill>
              </a:rPr>
              <a:t>Power and cooling</a:t>
            </a:r>
            <a:endParaRPr/>
          </a:p>
          <a:p>
            <a:pPr indent="0" lvl="0" marL="0" rtl="0" algn="l">
              <a:lnSpc>
                <a:spcPct val="90000"/>
              </a:lnSpc>
              <a:spcBef>
                <a:spcPts val="1400"/>
              </a:spcBef>
              <a:spcAft>
                <a:spcPts val="0"/>
              </a:spcAft>
              <a:buSzPts val="2000"/>
              <a:buNone/>
            </a:pPr>
            <a:r>
              <a:t/>
            </a:r>
            <a:endParaRPr>
              <a:solidFill>
                <a:srgbClr val="374151"/>
              </a:solidFill>
            </a:endParaRPr>
          </a:p>
          <a:p>
            <a:pPr indent="0" lvl="0" marL="0" rtl="0" algn="l">
              <a:lnSpc>
                <a:spcPct val="90000"/>
              </a:lnSpc>
              <a:spcBef>
                <a:spcPts val="1400"/>
              </a:spcBef>
              <a:spcAft>
                <a:spcPts val="0"/>
              </a:spcAft>
              <a:buSzPts val="20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2" name="Shape 102"/>
        <p:cNvGrpSpPr/>
        <p:nvPr/>
      </p:nvGrpSpPr>
      <p:grpSpPr>
        <a:xfrm>
          <a:off x="0" y="0"/>
          <a:ext cx="0" cy="0"/>
          <a:chOff x="0" y="0"/>
          <a:chExt cx="0" cy="0"/>
        </a:xfrm>
      </p:grpSpPr>
      <p:sp>
        <p:nvSpPr>
          <p:cNvPr id="103" name="Google Shape;103;p6"/>
          <p:cNvSpPr txBox="1"/>
          <p:nvPr>
            <p:ph type="title"/>
          </p:nvPr>
        </p:nvSpPr>
        <p:spPr>
          <a:xfrm>
            <a:off x="566671" y="242325"/>
            <a:ext cx="10045520" cy="637546"/>
          </a:xfrm>
          <a:prstGeom prst="rect">
            <a:avLst/>
          </a:prstGeom>
          <a:noFill/>
          <a:ln>
            <a:noFill/>
          </a:ln>
        </p:spPr>
        <p:txBody>
          <a:bodyPr anchorCtr="0" anchor="ctr" bIns="45700" lIns="91425" spcFirstLastPara="1" rIns="91425" wrap="square" tIns="45700">
            <a:noAutofit/>
          </a:bodyPr>
          <a:lstStyle/>
          <a:p>
            <a:pPr indent="0" lvl="0" marL="0" rtl="0" algn="l">
              <a:lnSpc>
                <a:spcPct val="85000"/>
              </a:lnSpc>
              <a:spcBef>
                <a:spcPts val="0"/>
              </a:spcBef>
              <a:spcAft>
                <a:spcPts val="0"/>
              </a:spcAft>
              <a:buClr>
                <a:srgbClr val="3F3F3F"/>
              </a:buClr>
              <a:buSzPts val="3600"/>
              <a:buFont typeface="Calibri"/>
              <a:buNone/>
            </a:pPr>
            <a:r>
              <a:rPr b="0" i="0" lang="en-US" sz="3600">
                <a:latin typeface="Calibri"/>
                <a:ea typeface="Calibri"/>
                <a:cs typeface="Calibri"/>
                <a:sym typeface="Calibri"/>
              </a:rPr>
              <a:t>Azure Regions</a:t>
            </a:r>
            <a:endParaRPr sz="3600">
              <a:latin typeface="Calibri"/>
              <a:ea typeface="Calibri"/>
              <a:cs typeface="Calibri"/>
              <a:sym typeface="Calibri"/>
            </a:endParaRPr>
          </a:p>
        </p:txBody>
      </p:sp>
      <p:sp>
        <p:nvSpPr>
          <p:cNvPr id="104" name="Google Shape;104;p6"/>
          <p:cNvSpPr txBox="1"/>
          <p:nvPr>
            <p:ph idx="1" type="body"/>
          </p:nvPr>
        </p:nvSpPr>
        <p:spPr>
          <a:xfrm>
            <a:off x="265175" y="1286198"/>
            <a:ext cx="4389120" cy="5159849"/>
          </a:xfrm>
          <a:prstGeom prst="rect">
            <a:avLst/>
          </a:prstGeom>
          <a:noFill/>
          <a:ln>
            <a:noFill/>
          </a:ln>
        </p:spPr>
        <p:txBody>
          <a:bodyPr anchorCtr="0" anchor="t" bIns="0" lIns="45700" spcFirstLastPara="1" rIns="45700" wrap="square" tIns="0">
            <a:normAutofit/>
          </a:bodyPr>
          <a:lstStyle/>
          <a:p>
            <a:pPr indent="0" lvl="0" marL="0" rtl="0" algn="l">
              <a:lnSpc>
                <a:spcPct val="90000"/>
              </a:lnSpc>
              <a:spcBef>
                <a:spcPts val="0"/>
              </a:spcBef>
              <a:spcAft>
                <a:spcPts val="0"/>
              </a:spcAft>
              <a:buSzPts val="2000"/>
              <a:buNone/>
            </a:pPr>
            <a:r>
              <a:rPr b="0" i="0" lang="en-US">
                <a:solidFill>
                  <a:srgbClr val="374151"/>
                </a:solidFill>
              </a:rPr>
              <a:t>Azure regions refer to geographically dispersed locations where Microsoft Azure has established data centers. Each region is a separate geographic area that contains one or more data centers. </a:t>
            </a:r>
            <a:endParaRPr/>
          </a:p>
          <a:p>
            <a:pPr indent="0" lvl="0" marL="0" rtl="0" algn="l">
              <a:lnSpc>
                <a:spcPct val="90000"/>
              </a:lnSpc>
              <a:spcBef>
                <a:spcPts val="1400"/>
              </a:spcBef>
              <a:spcAft>
                <a:spcPts val="0"/>
              </a:spcAft>
              <a:buSzPts val="2000"/>
              <a:buNone/>
            </a:pPr>
            <a:r>
              <a:rPr lang="en-US">
                <a:solidFill>
                  <a:srgbClr val="374151"/>
                </a:solidFill>
              </a:rPr>
              <a:t>These regions are strategically placed around the world to provide customers with localized access to Azure services, low-latency performance, and compliance with data residency requirements.</a:t>
            </a:r>
            <a:endParaRPr/>
          </a:p>
          <a:p>
            <a:pPr indent="0" lvl="0" marL="0" rtl="0" algn="l">
              <a:lnSpc>
                <a:spcPct val="90000"/>
              </a:lnSpc>
              <a:spcBef>
                <a:spcPts val="1400"/>
              </a:spcBef>
              <a:spcAft>
                <a:spcPts val="0"/>
              </a:spcAft>
              <a:buSzPts val="1800"/>
              <a:buNone/>
            </a:pPr>
            <a:r>
              <a:t/>
            </a:r>
            <a:endParaRPr sz="1800"/>
          </a:p>
        </p:txBody>
      </p:sp>
      <p:pic>
        <p:nvPicPr>
          <p:cNvPr descr="A look back at Azure and the Community in 2020" id="105" name="Google Shape;105;p6"/>
          <p:cNvPicPr preferRelativeResize="0"/>
          <p:nvPr/>
        </p:nvPicPr>
        <p:blipFill rotWithShape="1">
          <a:blip r:embed="rId3">
            <a:alphaModFix/>
          </a:blip>
          <a:srcRect b="0" l="0" r="0" t="0"/>
          <a:stretch/>
        </p:blipFill>
        <p:spPr>
          <a:xfrm>
            <a:off x="4919470" y="879871"/>
            <a:ext cx="7272530" cy="545846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 name="Shape 110"/>
        <p:cNvGrpSpPr/>
        <p:nvPr/>
      </p:nvGrpSpPr>
      <p:grpSpPr>
        <a:xfrm>
          <a:off x="0" y="0"/>
          <a:ext cx="0" cy="0"/>
          <a:chOff x="0" y="0"/>
          <a:chExt cx="0" cy="0"/>
        </a:xfrm>
      </p:grpSpPr>
      <p:sp>
        <p:nvSpPr>
          <p:cNvPr id="111" name="Google Shape;111;p7"/>
          <p:cNvSpPr txBox="1"/>
          <p:nvPr>
            <p:ph type="title"/>
          </p:nvPr>
        </p:nvSpPr>
        <p:spPr>
          <a:xfrm>
            <a:off x="0" y="279625"/>
            <a:ext cx="10045520" cy="637546"/>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3600"/>
              <a:buFont typeface="Calibri"/>
              <a:buNone/>
            </a:pPr>
            <a:r>
              <a:rPr b="0" lang="en-US" sz="3600">
                <a:latin typeface="Calibri"/>
                <a:ea typeface="Calibri"/>
                <a:cs typeface="Calibri"/>
                <a:sym typeface="Calibri"/>
              </a:rPr>
              <a:t>Azure Availability zone</a:t>
            </a:r>
            <a:endParaRPr b="0" sz="3600">
              <a:latin typeface="Calibri"/>
              <a:ea typeface="Calibri"/>
              <a:cs typeface="Calibri"/>
              <a:sym typeface="Calibri"/>
            </a:endParaRPr>
          </a:p>
        </p:txBody>
      </p:sp>
      <p:sp>
        <p:nvSpPr>
          <p:cNvPr id="112" name="Google Shape;112;p7"/>
          <p:cNvSpPr txBox="1"/>
          <p:nvPr>
            <p:ph idx="1" type="body"/>
          </p:nvPr>
        </p:nvSpPr>
        <p:spPr>
          <a:xfrm>
            <a:off x="566671" y="1503680"/>
            <a:ext cx="5529329" cy="2597426"/>
          </a:xfrm>
          <a:prstGeom prst="rect">
            <a:avLst/>
          </a:prstGeom>
          <a:noFill/>
          <a:ln>
            <a:noFill/>
          </a:ln>
        </p:spPr>
        <p:txBody>
          <a:bodyPr anchorCtr="0" anchor="t" bIns="0" lIns="45700" spcFirstLastPara="1" rIns="45700" wrap="square" tIns="0">
            <a:normAutofit/>
          </a:bodyPr>
          <a:lstStyle/>
          <a:p>
            <a:pPr indent="0" lvl="0" marL="0" rtl="0" algn="l">
              <a:lnSpc>
                <a:spcPct val="90000"/>
              </a:lnSpc>
              <a:spcBef>
                <a:spcPts val="0"/>
              </a:spcBef>
              <a:spcAft>
                <a:spcPts val="0"/>
              </a:spcAft>
              <a:buSzPts val="2000"/>
              <a:buNone/>
            </a:pPr>
            <a:r>
              <a:t/>
            </a:r>
            <a:endParaRPr sz="2000"/>
          </a:p>
          <a:p>
            <a:pPr indent="0" lvl="0" marL="0" rtl="0" algn="l">
              <a:lnSpc>
                <a:spcPct val="90000"/>
              </a:lnSpc>
              <a:spcBef>
                <a:spcPts val="1400"/>
              </a:spcBef>
              <a:spcAft>
                <a:spcPts val="0"/>
              </a:spcAft>
              <a:buSzPts val="2000"/>
              <a:buNone/>
            </a:pPr>
            <a:r>
              <a:rPr lang="en-US" sz="2000"/>
              <a:t>Azure Availability Zones are physically separate data centers within an Azure region.</a:t>
            </a:r>
            <a:endParaRPr/>
          </a:p>
          <a:p>
            <a:pPr indent="0" lvl="0" marL="0" rtl="0" algn="l">
              <a:lnSpc>
                <a:spcPct val="90000"/>
              </a:lnSpc>
              <a:spcBef>
                <a:spcPts val="1400"/>
              </a:spcBef>
              <a:spcAft>
                <a:spcPts val="0"/>
              </a:spcAft>
              <a:buSzPts val="2000"/>
              <a:buNone/>
            </a:pPr>
            <a:r>
              <a:rPr lang="en-US" sz="2000"/>
              <a:t> They are designed to provide high availability and resiliency for applications and services deployed in Azure. </a:t>
            </a:r>
            <a:endParaRPr/>
          </a:p>
          <a:p>
            <a:pPr indent="0" lvl="1" marL="457200" rtl="0" algn="l">
              <a:lnSpc>
                <a:spcPct val="90000"/>
              </a:lnSpc>
              <a:spcBef>
                <a:spcPts val="400"/>
              </a:spcBef>
              <a:spcAft>
                <a:spcPts val="0"/>
              </a:spcAft>
              <a:buSzPts val="2000"/>
              <a:buNone/>
            </a:pPr>
            <a:r>
              <a:t/>
            </a:r>
            <a:endParaRPr sz="2000"/>
          </a:p>
          <a:p>
            <a:pPr indent="0" lvl="0" marL="0" rtl="0" algn="l">
              <a:lnSpc>
                <a:spcPct val="90000"/>
              </a:lnSpc>
              <a:spcBef>
                <a:spcPts val="1600"/>
              </a:spcBef>
              <a:spcAft>
                <a:spcPts val="0"/>
              </a:spcAft>
              <a:buSzPts val="2000"/>
              <a:buNone/>
            </a:pPr>
            <a:r>
              <a:t/>
            </a:r>
            <a:endParaRPr sz="2000"/>
          </a:p>
        </p:txBody>
      </p:sp>
      <p:pic>
        <p:nvPicPr>
          <p:cNvPr descr="Azure high availability - AV &amp; AZ" id="113" name="Google Shape;113;p7"/>
          <p:cNvPicPr preferRelativeResize="0"/>
          <p:nvPr/>
        </p:nvPicPr>
        <p:blipFill rotWithShape="1">
          <a:blip r:embed="rId3">
            <a:alphaModFix/>
          </a:blip>
          <a:srcRect b="0" l="0" r="0" t="0"/>
          <a:stretch/>
        </p:blipFill>
        <p:spPr>
          <a:xfrm>
            <a:off x="6604000" y="1503680"/>
            <a:ext cx="5021329" cy="44371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 name="Shape 118"/>
        <p:cNvGrpSpPr/>
        <p:nvPr/>
      </p:nvGrpSpPr>
      <p:grpSpPr>
        <a:xfrm>
          <a:off x="0" y="0"/>
          <a:ext cx="0" cy="0"/>
          <a:chOff x="0" y="0"/>
          <a:chExt cx="0" cy="0"/>
        </a:xfrm>
      </p:grpSpPr>
      <p:sp>
        <p:nvSpPr>
          <p:cNvPr id="119" name="Google Shape;119;p8"/>
          <p:cNvSpPr txBox="1"/>
          <p:nvPr>
            <p:ph type="title"/>
          </p:nvPr>
        </p:nvSpPr>
        <p:spPr>
          <a:xfrm>
            <a:off x="566671" y="242325"/>
            <a:ext cx="10045520" cy="637546"/>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3600"/>
              <a:buFont typeface="Calibri"/>
              <a:buNone/>
            </a:pPr>
            <a:r>
              <a:rPr b="0" lang="en-US" sz="3600">
                <a:latin typeface="Calibri"/>
                <a:ea typeface="Calibri"/>
                <a:cs typeface="Calibri"/>
                <a:sym typeface="Calibri"/>
              </a:rPr>
              <a:t>Region Pairs</a:t>
            </a:r>
            <a:endParaRPr/>
          </a:p>
        </p:txBody>
      </p:sp>
      <p:sp>
        <p:nvSpPr>
          <p:cNvPr id="120" name="Google Shape;120;p8"/>
          <p:cNvSpPr txBox="1"/>
          <p:nvPr>
            <p:ph idx="1" type="body"/>
          </p:nvPr>
        </p:nvSpPr>
        <p:spPr>
          <a:xfrm>
            <a:off x="223521" y="1507214"/>
            <a:ext cx="4289809" cy="3292857"/>
          </a:xfrm>
          <a:prstGeom prst="rect">
            <a:avLst/>
          </a:prstGeom>
          <a:noFill/>
          <a:ln>
            <a:noFill/>
          </a:ln>
        </p:spPr>
        <p:txBody>
          <a:bodyPr anchorCtr="0" anchor="t" bIns="0" lIns="45700" spcFirstLastPara="1" rIns="45700" wrap="square" tIns="0">
            <a:normAutofit/>
          </a:bodyPr>
          <a:lstStyle/>
          <a:p>
            <a:pPr indent="-91440" lvl="0" marL="91440" rtl="0" algn="l">
              <a:lnSpc>
                <a:spcPct val="90000"/>
              </a:lnSpc>
              <a:spcBef>
                <a:spcPts val="0"/>
              </a:spcBef>
              <a:spcAft>
                <a:spcPts val="0"/>
              </a:spcAft>
              <a:buSzPts val="2000"/>
              <a:buChar char=" "/>
            </a:pPr>
            <a:r>
              <a:rPr lang="en-US"/>
              <a:t>Most Azure regions are paired with another region within the same geography.</a:t>
            </a:r>
            <a:endParaRPr/>
          </a:p>
          <a:p>
            <a:pPr indent="-91440" lvl="0" marL="91440" rtl="0" algn="l">
              <a:lnSpc>
                <a:spcPct val="90000"/>
              </a:lnSpc>
              <a:spcBef>
                <a:spcPts val="1400"/>
              </a:spcBef>
              <a:spcAft>
                <a:spcPts val="0"/>
              </a:spcAft>
              <a:buSzPts val="2000"/>
              <a:buChar char=" "/>
            </a:pPr>
            <a:r>
              <a:rPr lang="en-US"/>
              <a:t>Each Azure Region in a pair are always located greater than 300 miles apart when possible.</a:t>
            </a:r>
            <a:endParaRPr/>
          </a:p>
          <a:p>
            <a:pPr indent="-91440" lvl="0" marL="91440" rtl="0" algn="l">
              <a:lnSpc>
                <a:spcPct val="90000"/>
              </a:lnSpc>
              <a:spcBef>
                <a:spcPts val="1400"/>
              </a:spcBef>
              <a:spcAft>
                <a:spcPts val="0"/>
              </a:spcAft>
              <a:buSzPts val="2000"/>
              <a:buChar char=" "/>
            </a:pPr>
            <a:r>
              <a:rPr lang="en-US"/>
              <a:t>Azure Regions in a Pair have direct connections which bring additional benefits to use them together.</a:t>
            </a:r>
            <a:endParaRPr/>
          </a:p>
          <a:p>
            <a:pPr indent="0" lvl="0" marL="91440" rtl="0" algn="l">
              <a:lnSpc>
                <a:spcPct val="90000"/>
              </a:lnSpc>
              <a:spcBef>
                <a:spcPts val="1400"/>
              </a:spcBef>
              <a:spcAft>
                <a:spcPts val="0"/>
              </a:spcAft>
              <a:buSzPts val="2000"/>
              <a:buNone/>
            </a:pPr>
            <a:r>
              <a:t/>
            </a:r>
            <a:endParaRPr/>
          </a:p>
        </p:txBody>
      </p:sp>
      <p:pic>
        <p:nvPicPr>
          <p:cNvPr id="121" name="Google Shape;121;p8"/>
          <p:cNvPicPr preferRelativeResize="0"/>
          <p:nvPr/>
        </p:nvPicPr>
        <p:blipFill rotWithShape="1">
          <a:blip r:embed="rId3">
            <a:alphaModFix/>
          </a:blip>
          <a:srcRect b="0" l="0" r="0" t="0"/>
          <a:stretch/>
        </p:blipFill>
        <p:spPr>
          <a:xfrm>
            <a:off x="4513330" y="1239520"/>
            <a:ext cx="7455149" cy="4978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6" name="Shape 126"/>
        <p:cNvGrpSpPr/>
        <p:nvPr/>
      </p:nvGrpSpPr>
      <p:grpSpPr>
        <a:xfrm>
          <a:off x="0" y="0"/>
          <a:ext cx="0" cy="0"/>
          <a:chOff x="0" y="0"/>
          <a:chExt cx="0" cy="0"/>
        </a:xfrm>
      </p:grpSpPr>
      <p:sp>
        <p:nvSpPr>
          <p:cNvPr id="127" name="Google Shape;127;p9"/>
          <p:cNvSpPr txBox="1"/>
          <p:nvPr>
            <p:ph type="title"/>
          </p:nvPr>
        </p:nvSpPr>
        <p:spPr>
          <a:xfrm>
            <a:off x="0" y="262645"/>
            <a:ext cx="10045520" cy="637546"/>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3600"/>
              <a:buFont typeface="Calibri"/>
              <a:buNone/>
            </a:pPr>
            <a:r>
              <a:rPr b="0" lang="en-US" sz="3600">
                <a:latin typeface="Calibri"/>
                <a:ea typeface="Calibri"/>
                <a:cs typeface="Calibri"/>
                <a:sym typeface="Calibri"/>
              </a:rPr>
              <a:t>Sovereign Regions</a:t>
            </a:r>
            <a:endParaRPr/>
          </a:p>
        </p:txBody>
      </p:sp>
      <p:sp>
        <p:nvSpPr>
          <p:cNvPr id="128" name="Google Shape;128;p9"/>
          <p:cNvSpPr txBox="1"/>
          <p:nvPr>
            <p:ph idx="1" type="body"/>
          </p:nvPr>
        </p:nvSpPr>
        <p:spPr>
          <a:xfrm>
            <a:off x="404112" y="1497418"/>
            <a:ext cx="3903729" cy="2597426"/>
          </a:xfrm>
          <a:prstGeom prst="rect">
            <a:avLst/>
          </a:prstGeom>
          <a:noFill/>
          <a:ln>
            <a:noFill/>
          </a:ln>
        </p:spPr>
        <p:txBody>
          <a:bodyPr anchorCtr="0" anchor="t" bIns="0" lIns="45700" spcFirstLastPara="1" rIns="45700" wrap="square" tIns="0">
            <a:normAutofit/>
          </a:bodyPr>
          <a:lstStyle/>
          <a:p>
            <a:pPr indent="-91440" lvl="0" marL="91440" rtl="0" algn="l">
              <a:lnSpc>
                <a:spcPct val="90000"/>
              </a:lnSpc>
              <a:spcBef>
                <a:spcPts val="0"/>
              </a:spcBef>
              <a:spcAft>
                <a:spcPts val="0"/>
              </a:spcAft>
              <a:buSzPts val="2200"/>
              <a:buChar char=" "/>
            </a:pPr>
            <a:r>
              <a:rPr lang="en-US" sz="2200"/>
              <a:t>Sovereign regions are instances of Azure that are isolated from the main instance of Azure.</a:t>
            </a:r>
            <a:endParaRPr/>
          </a:p>
          <a:p>
            <a:pPr indent="-91440" lvl="0" marL="91440" rtl="0" algn="l">
              <a:lnSpc>
                <a:spcPct val="90000"/>
              </a:lnSpc>
              <a:spcBef>
                <a:spcPts val="1400"/>
              </a:spcBef>
              <a:spcAft>
                <a:spcPts val="0"/>
              </a:spcAft>
              <a:buSzPts val="2200"/>
              <a:buChar char=" "/>
            </a:pPr>
            <a:r>
              <a:rPr lang="en-US" sz="2200"/>
              <a:t> You may need to use a sovereign region for compliance or legal purposes.</a:t>
            </a:r>
            <a:endParaRPr sz="2200"/>
          </a:p>
        </p:txBody>
      </p:sp>
      <p:pic>
        <p:nvPicPr>
          <p:cNvPr id="129" name="Google Shape;129;p9"/>
          <p:cNvPicPr preferRelativeResize="0"/>
          <p:nvPr/>
        </p:nvPicPr>
        <p:blipFill rotWithShape="1">
          <a:blip r:embed="rId3">
            <a:alphaModFix/>
          </a:blip>
          <a:srcRect b="0" l="0" r="0" t="0"/>
          <a:stretch/>
        </p:blipFill>
        <p:spPr>
          <a:xfrm>
            <a:off x="4654295" y="1470069"/>
            <a:ext cx="7133593" cy="411793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trospect">
  <a:themeElements>
    <a:clrScheme name="Custom 2">
      <a:dk1>
        <a:srgbClr val="000000"/>
      </a:dk1>
      <a:lt1>
        <a:srgbClr val="FFFFFF"/>
      </a:lt1>
      <a:dk2>
        <a:srgbClr val="637052"/>
      </a:dk2>
      <a:lt2>
        <a:srgbClr val="CCDDEA"/>
      </a:lt2>
      <a:accent1>
        <a:srgbClr val="E12228"/>
      </a:accent1>
      <a:accent2>
        <a:srgbClr val="000000"/>
      </a:accent2>
      <a:accent3>
        <a:srgbClr val="D8D8D8"/>
      </a:accent3>
      <a:accent4>
        <a:srgbClr val="21BDEA"/>
      </a:accent4>
      <a:accent5>
        <a:srgbClr val="E01085"/>
      </a:accent5>
      <a:accent6>
        <a:srgbClr val="B3CC35"/>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2023-07-04T11:47:01Z</dcterms:created>
  <dc:creator>Leena  Rao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0x0101004033E5A113C3CE4B9701A4D3C94AF1B2</vt:lpwstr>
  </property>
</Properties>
</file>